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8"/>
  </p:notesMasterIdLst>
  <p:handoutMasterIdLst>
    <p:handoutMasterId r:id="rId29"/>
  </p:handoutMasterIdLst>
  <p:sldIdLst>
    <p:sldId id="271" r:id="rId2"/>
    <p:sldId id="345" r:id="rId3"/>
    <p:sldId id="292" r:id="rId4"/>
    <p:sldId id="324" r:id="rId5"/>
    <p:sldId id="332" r:id="rId6"/>
    <p:sldId id="333" r:id="rId7"/>
    <p:sldId id="334" r:id="rId8"/>
    <p:sldId id="335" r:id="rId9"/>
    <p:sldId id="337" r:id="rId10"/>
    <p:sldId id="339" r:id="rId11"/>
    <p:sldId id="340" r:id="rId12"/>
    <p:sldId id="347" r:id="rId13"/>
    <p:sldId id="348" r:id="rId14"/>
    <p:sldId id="349" r:id="rId15"/>
    <p:sldId id="350" r:id="rId16"/>
    <p:sldId id="351" r:id="rId17"/>
    <p:sldId id="353" r:id="rId18"/>
    <p:sldId id="352" r:id="rId19"/>
    <p:sldId id="355" r:id="rId20"/>
    <p:sldId id="354" r:id="rId21"/>
    <p:sldId id="338" r:id="rId22"/>
    <p:sldId id="341" r:id="rId23"/>
    <p:sldId id="343" r:id="rId24"/>
    <p:sldId id="344" r:id="rId25"/>
    <p:sldId id="308" r:id="rId26"/>
    <p:sldId id="346" r:id="rId27"/>
  </p:sldIdLst>
  <p:sldSz cx="9144000" cy="6858000" type="screen4x3"/>
  <p:notesSz cx="7099300" cy="10234613"/>
  <p:defaultTextStyle>
    <a:defPPr>
      <a:defRPr lang="fr-FR"/>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29" autoAdjust="0"/>
    <p:restoredTop sz="95657" autoAdjust="0"/>
  </p:normalViewPr>
  <p:slideViewPr>
    <p:cSldViewPr>
      <p:cViewPr varScale="1">
        <p:scale>
          <a:sx n="82" d="100"/>
          <a:sy n="82" d="100"/>
        </p:scale>
        <p:origin x="1450"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1" d="100"/>
          <a:sy n="81" d="100"/>
        </p:scale>
        <p:origin x="-4020" y="-102"/>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575" cy="511175"/>
          </a:xfrm>
          <a:prstGeom prst="rect">
            <a:avLst/>
          </a:prstGeom>
        </p:spPr>
        <p:txBody>
          <a:bodyPr vert="horz" wrap="square" lIns="94763" tIns="47381" rIns="94763" bIns="47381" numCol="1" anchor="t"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3" name="Espace réservé de la date 2"/>
          <p:cNvSpPr>
            <a:spLocks noGrp="1"/>
          </p:cNvSpPr>
          <p:nvPr>
            <p:ph type="dt" sz="quarter" idx="1"/>
          </p:nvPr>
        </p:nvSpPr>
        <p:spPr>
          <a:xfrm>
            <a:off x="4021138" y="0"/>
            <a:ext cx="3076575" cy="511175"/>
          </a:xfrm>
          <a:prstGeom prst="rect">
            <a:avLst/>
          </a:prstGeom>
        </p:spPr>
        <p:txBody>
          <a:bodyPr vert="horz" wrap="square" lIns="94763" tIns="47381" rIns="94763" bIns="47381" numCol="1" anchor="t" anchorCtr="0" compatLnSpc="1">
            <a:prstTxWarp prst="textNoShape">
              <a:avLst/>
            </a:prstTxWarp>
          </a:bodyPr>
          <a:lstStyle>
            <a:lvl1pPr algn="r" eaLnBrk="1" hangingPunct="1">
              <a:defRPr sz="1200">
                <a:latin typeface="Arial" charset="0"/>
                <a:cs typeface="Arial" charset="0"/>
              </a:defRPr>
            </a:lvl1pPr>
          </a:lstStyle>
          <a:p>
            <a:pPr>
              <a:defRPr/>
            </a:pPr>
            <a:fld id="{791F449F-D6BA-46C9-94FA-FDE81AB9106A}" type="datetimeFigureOut">
              <a:rPr lang="en-US"/>
              <a:pPr>
                <a:defRPr/>
              </a:pPr>
              <a:t>10/23/2017</a:t>
            </a:fld>
            <a:endParaRPr lang="en-US"/>
          </a:p>
        </p:txBody>
      </p:sp>
      <p:sp>
        <p:nvSpPr>
          <p:cNvPr id="4" name="Espace réservé du pied de page 3"/>
          <p:cNvSpPr>
            <a:spLocks noGrp="1"/>
          </p:cNvSpPr>
          <p:nvPr>
            <p:ph type="ftr" sz="quarter" idx="2"/>
          </p:nvPr>
        </p:nvSpPr>
        <p:spPr>
          <a:xfrm>
            <a:off x="0" y="9721850"/>
            <a:ext cx="3076575" cy="511175"/>
          </a:xfrm>
          <a:prstGeom prst="rect">
            <a:avLst/>
          </a:prstGeom>
        </p:spPr>
        <p:txBody>
          <a:bodyPr vert="horz" wrap="square" lIns="94763" tIns="47381" rIns="94763" bIns="47381" numCol="1" anchor="b"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5" name="Espace réservé du numéro de diapositive 4"/>
          <p:cNvSpPr>
            <a:spLocks noGrp="1"/>
          </p:cNvSpPr>
          <p:nvPr>
            <p:ph type="sldNum" sz="quarter" idx="3"/>
          </p:nvPr>
        </p:nvSpPr>
        <p:spPr>
          <a:xfrm>
            <a:off x="4021138" y="9721850"/>
            <a:ext cx="3076575" cy="511175"/>
          </a:xfrm>
          <a:prstGeom prst="rect">
            <a:avLst/>
          </a:prstGeom>
        </p:spPr>
        <p:txBody>
          <a:bodyPr vert="horz" wrap="square" lIns="94763" tIns="47381" rIns="94763" bIns="47381" numCol="1" anchor="b" anchorCtr="0" compatLnSpc="1">
            <a:prstTxWarp prst="textNoShape">
              <a:avLst/>
            </a:prstTxWarp>
          </a:bodyPr>
          <a:lstStyle>
            <a:lvl1pPr algn="r" eaLnBrk="1" hangingPunct="1">
              <a:defRPr sz="1200"/>
            </a:lvl1pPr>
          </a:lstStyle>
          <a:p>
            <a:fld id="{49C17916-66D7-4527-A0DB-8BEE1527715C}" type="slidenum">
              <a:rPr lang="en-US" altLang="fr-FR"/>
              <a:pPr/>
              <a:t>‹N°›</a:t>
            </a:fld>
            <a:endParaRPr lang="en-US" altLang="fr-FR"/>
          </a:p>
        </p:txBody>
      </p:sp>
    </p:spTree>
    <p:extLst>
      <p:ext uri="{BB962C8B-B14F-4D97-AF65-F5344CB8AC3E}">
        <p14:creationId xmlns:p14="http://schemas.microsoft.com/office/powerpoint/2010/main" val="7932336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575" cy="509588"/>
          </a:xfrm>
          <a:prstGeom prst="rect">
            <a:avLst/>
          </a:prstGeom>
        </p:spPr>
        <p:txBody>
          <a:bodyPr vert="horz" wrap="square" lIns="99035" tIns="49517" rIns="99035" bIns="49517" numCol="1" anchor="t" anchorCtr="0" compatLnSpc="1">
            <a:prstTxWarp prst="textNoShape">
              <a:avLst/>
            </a:prstTxWarp>
          </a:bodyPr>
          <a:lstStyle>
            <a:lvl1pPr eaLnBrk="1" hangingPunct="1">
              <a:defRPr sz="1300">
                <a:latin typeface="Calibri" pitchFamily="34" charset="0"/>
                <a:cs typeface="Arial" charset="0"/>
              </a:defRPr>
            </a:lvl1pPr>
          </a:lstStyle>
          <a:p>
            <a:pPr>
              <a:defRPr/>
            </a:pPr>
            <a:endParaRPr lang="fr-FR"/>
          </a:p>
        </p:txBody>
      </p:sp>
      <p:sp>
        <p:nvSpPr>
          <p:cNvPr id="3" name="Espace réservé de la date 2"/>
          <p:cNvSpPr>
            <a:spLocks noGrp="1"/>
          </p:cNvSpPr>
          <p:nvPr>
            <p:ph type="dt" idx="1"/>
          </p:nvPr>
        </p:nvSpPr>
        <p:spPr>
          <a:xfrm>
            <a:off x="4021138" y="0"/>
            <a:ext cx="3076575" cy="509588"/>
          </a:xfrm>
          <a:prstGeom prst="rect">
            <a:avLst/>
          </a:prstGeom>
        </p:spPr>
        <p:txBody>
          <a:bodyPr vert="horz" wrap="square" lIns="99035" tIns="49517" rIns="99035" bIns="49517" numCol="1" anchor="t" anchorCtr="0" compatLnSpc="1">
            <a:prstTxWarp prst="textNoShape">
              <a:avLst/>
            </a:prstTxWarp>
          </a:bodyPr>
          <a:lstStyle>
            <a:lvl1pPr algn="r" eaLnBrk="1" hangingPunct="1">
              <a:defRPr sz="1300">
                <a:latin typeface="Calibri" pitchFamily="34" charset="0"/>
                <a:cs typeface="Arial" charset="0"/>
              </a:defRPr>
            </a:lvl1pPr>
          </a:lstStyle>
          <a:p>
            <a:pPr>
              <a:defRPr/>
            </a:pPr>
            <a:fld id="{F77DC607-41BA-4C18-99CE-BF57B9BFB081}" type="datetimeFigureOut">
              <a:rPr lang="fr-FR"/>
              <a:pPr>
                <a:defRPr/>
              </a:pPr>
              <a:t>23/10/2017</a:t>
            </a:fld>
            <a:endParaRPr lang="fr-FR"/>
          </a:p>
        </p:txBody>
      </p:sp>
      <p:sp>
        <p:nvSpPr>
          <p:cNvPr id="4" name="Espace réservé de l'image des diapositives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35" tIns="49517" rIns="99035" bIns="49517" rtlCol="0" anchor="ctr"/>
          <a:lstStyle/>
          <a:p>
            <a:pPr lvl="0"/>
            <a:endParaRPr lang="fr-FR" noProof="0"/>
          </a:p>
        </p:txBody>
      </p:sp>
      <p:sp>
        <p:nvSpPr>
          <p:cNvPr id="5" name="Espace réservé des commentaires 4"/>
          <p:cNvSpPr>
            <a:spLocks noGrp="1"/>
          </p:cNvSpPr>
          <p:nvPr>
            <p:ph type="body" sz="quarter" idx="3"/>
          </p:nvPr>
        </p:nvSpPr>
        <p:spPr>
          <a:xfrm>
            <a:off x="709613" y="4860925"/>
            <a:ext cx="5680075" cy="4605338"/>
          </a:xfrm>
          <a:prstGeom prst="rect">
            <a:avLst/>
          </a:prstGeom>
        </p:spPr>
        <p:txBody>
          <a:bodyPr vert="horz" lIns="99035" tIns="49517" rIns="99035" bIns="49517" rtlCol="0">
            <a:normAutofit/>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9723438"/>
            <a:ext cx="3076575" cy="509587"/>
          </a:xfrm>
          <a:prstGeom prst="rect">
            <a:avLst/>
          </a:prstGeom>
        </p:spPr>
        <p:txBody>
          <a:bodyPr vert="horz" wrap="square" lIns="99035" tIns="49517" rIns="99035" bIns="49517" numCol="1" anchor="b" anchorCtr="0" compatLnSpc="1">
            <a:prstTxWarp prst="textNoShape">
              <a:avLst/>
            </a:prstTxWarp>
          </a:bodyPr>
          <a:lstStyle>
            <a:lvl1pPr eaLnBrk="1" hangingPunct="1">
              <a:defRPr sz="1300">
                <a:latin typeface="Calibri" pitchFamily="34" charset="0"/>
                <a:cs typeface="Arial" charset="0"/>
              </a:defRPr>
            </a:lvl1pPr>
          </a:lstStyle>
          <a:p>
            <a:pPr>
              <a:defRPr/>
            </a:pPr>
            <a:endParaRPr lang="fr-FR"/>
          </a:p>
        </p:txBody>
      </p:sp>
      <p:sp>
        <p:nvSpPr>
          <p:cNvPr id="7" name="Espace réservé du numéro de diapositive 6"/>
          <p:cNvSpPr>
            <a:spLocks noGrp="1"/>
          </p:cNvSpPr>
          <p:nvPr>
            <p:ph type="sldNum" sz="quarter" idx="5"/>
          </p:nvPr>
        </p:nvSpPr>
        <p:spPr>
          <a:xfrm>
            <a:off x="4021138" y="9723438"/>
            <a:ext cx="3076575" cy="509587"/>
          </a:xfrm>
          <a:prstGeom prst="rect">
            <a:avLst/>
          </a:prstGeom>
        </p:spPr>
        <p:txBody>
          <a:bodyPr vert="horz" wrap="square" lIns="99035" tIns="49517" rIns="99035" bIns="49517" numCol="1" anchor="b" anchorCtr="0" compatLnSpc="1">
            <a:prstTxWarp prst="textNoShape">
              <a:avLst/>
            </a:prstTxWarp>
          </a:bodyPr>
          <a:lstStyle>
            <a:lvl1pPr algn="r" eaLnBrk="1" hangingPunct="1">
              <a:defRPr sz="1300">
                <a:latin typeface="Calibri" pitchFamily="34" charset="0"/>
              </a:defRPr>
            </a:lvl1pPr>
          </a:lstStyle>
          <a:p>
            <a:fld id="{BC3D34A4-ACD8-44CA-ACEC-F1817BFB4367}" type="slidenum">
              <a:rPr lang="fr-FR" altLang="fr-FR"/>
              <a:pPr/>
              <a:t>‹N°›</a:t>
            </a:fld>
            <a:endParaRPr lang="fr-FR" altLang="fr-FR"/>
          </a:p>
        </p:txBody>
      </p:sp>
      <p:pic>
        <p:nvPicPr>
          <p:cNvPr id="3080" name="Picture 2" descr="Logo Chromatotec"/>
          <p:cNvPicPr>
            <a:picLocks noChangeAspect="1" noChangeArrowheads="1"/>
          </p:cNvPicPr>
          <p:nvPr/>
        </p:nvPicPr>
        <p:blipFill>
          <a:blip r:embed="rId2"/>
          <a:srcRect/>
          <a:stretch>
            <a:fillRect/>
          </a:stretch>
        </p:blipFill>
        <p:spPr bwMode="auto">
          <a:xfrm>
            <a:off x="38100" y="77788"/>
            <a:ext cx="2074863" cy="719137"/>
          </a:xfrm>
          <a:prstGeom prst="rect">
            <a:avLst/>
          </a:prstGeom>
          <a:noFill/>
          <a:ln w="9525">
            <a:noFill/>
            <a:miter lim="800000"/>
            <a:headEnd/>
            <a:tailEnd/>
          </a:ln>
        </p:spPr>
      </p:pic>
    </p:spTree>
    <p:extLst>
      <p:ext uri="{BB962C8B-B14F-4D97-AF65-F5344CB8AC3E}">
        <p14:creationId xmlns:p14="http://schemas.microsoft.com/office/powerpoint/2010/main" val="35340354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14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en-US" altLang="fr-FR"/>
          </a:p>
        </p:txBody>
      </p:sp>
      <p:sp>
        <p:nvSpPr>
          <p:cNvPr id="6148" name="Espace réservé du numéro de diapositive 3"/>
          <p:cNvSpPr>
            <a:spLocks noGrp="1"/>
          </p:cNvSpPr>
          <p:nvPr>
            <p:ph type="sldNum" sz="quarter" idx="5"/>
          </p:nvPr>
        </p:nvSpPr>
        <p:spPr bwMode="auto">
          <a:noFill/>
          <a:ln>
            <a:miter lim="800000"/>
            <a:headEnd/>
            <a:tailEnd/>
          </a:ln>
        </p:spPr>
        <p:txBody>
          <a:bodyPr/>
          <a:lstStyle/>
          <a:p>
            <a:fld id="{02BB1157-FE17-47C7-BBC5-A65D58395731}" type="slidenum">
              <a:rPr lang="fr-FR" altLang="fr-FR"/>
              <a:pPr/>
              <a:t>1</a:t>
            </a:fld>
            <a:endParaRPr lang="fr-FR" altLang="fr-FR"/>
          </a:p>
        </p:txBody>
      </p:sp>
    </p:spTree>
    <p:extLst>
      <p:ext uri="{BB962C8B-B14F-4D97-AF65-F5344CB8AC3E}">
        <p14:creationId xmlns:p14="http://schemas.microsoft.com/office/powerpoint/2010/main" val="7460621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4" name="Picture 3" descr="\\Dagba\TEMP\logo_ctec_group_130703_R_v2.png"/>
          <p:cNvPicPr>
            <a:picLocks noChangeAspect="1" noChangeArrowheads="1"/>
          </p:cNvPicPr>
          <p:nvPr userDrawn="1"/>
        </p:nvPicPr>
        <p:blipFill>
          <a:blip r:embed="rId2" cstate="print"/>
          <a:srcRect/>
          <a:stretch>
            <a:fillRect/>
          </a:stretch>
        </p:blipFill>
        <p:spPr bwMode="auto">
          <a:xfrm>
            <a:off x="87313" y="117475"/>
            <a:ext cx="2036762" cy="719138"/>
          </a:xfrm>
          <a:prstGeom prst="rect">
            <a:avLst/>
          </a:prstGeom>
          <a:noFill/>
          <a:ln w="9525">
            <a:noFill/>
            <a:miter lim="800000"/>
            <a:headEnd/>
            <a:tailEnd/>
          </a:ln>
        </p:spPr>
      </p:pic>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5" name="Espace réservé de la date 3"/>
          <p:cNvSpPr>
            <a:spLocks noGrp="1"/>
          </p:cNvSpPr>
          <p:nvPr>
            <p:ph type="dt" sz="half" idx="10"/>
          </p:nvPr>
        </p:nvSpPr>
        <p:spPr/>
        <p:txBody>
          <a:bodyPr/>
          <a:lstStyle>
            <a:lvl1pPr>
              <a:defRPr/>
            </a:lvl1pPr>
          </a:lstStyle>
          <a:p>
            <a:pPr>
              <a:defRPr/>
            </a:pPr>
            <a:fld id="{56476395-8DAA-40A9-8D45-7302B9F45FF7}" type="datetime1">
              <a:rPr lang="fr-FR"/>
              <a:pPr>
                <a:defRPr/>
              </a:pPr>
              <a:t>23/10/2017</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fld id="{3FABB617-0417-4444-B155-1E9DE43AE3EC}" type="slidenum">
              <a:rPr lang="fr-FR" altLang="fr-FR"/>
              <a:pPr/>
              <a:t>‹N°›</a:t>
            </a:fld>
            <a:endParaRPr lang="fr-FR" alt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A17B45DA-4603-4B82-B289-6F07A05B4D64}" type="datetime1">
              <a:rPr lang="fr-FR"/>
              <a:pPr>
                <a:defRPr/>
              </a:pPr>
              <a:t>23/10/2017</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fld id="{F32DB8D5-96EB-4177-99B2-9E81715A93C9}" type="slidenum">
              <a:rPr lang="fr-FR" altLang="fr-FR"/>
              <a:pPr/>
              <a:t>‹N°›</a:t>
            </a:fld>
            <a:endParaRPr lang="fr-FR" alt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D782D251-66A4-450C-A0B5-13D54C564137}" type="datetime1">
              <a:rPr lang="fr-FR"/>
              <a:pPr>
                <a:defRPr/>
              </a:pPr>
              <a:t>23/10/2017</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fld id="{8FD6BD9A-2710-4656-9641-2C17D71E710D}" type="slidenum">
              <a:rPr lang="fr-FR" altLang="fr-FR"/>
              <a:pPr/>
              <a:t>‹N°›</a:t>
            </a:fld>
            <a:endParaRPr lang="fr-FR" alt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3"/>
          <p:cNvSpPr>
            <a:spLocks noGrp="1"/>
          </p:cNvSpPr>
          <p:nvPr>
            <p:ph type="dt" sz="half" idx="10"/>
          </p:nvPr>
        </p:nvSpPr>
        <p:spPr/>
        <p:txBody>
          <a:bodyPr/>
          <a:lstStyle>
            <a:lvl1pPr>
              <a:defRPr/>
            </a:lvl1pPr>
          </a:lstStyle>
          <a:p>
            <a:pPr>
              <a:defRPr/>
            </a:pPr>
            <a:fld id="{11773884-37C0-45A1-A537-B1E8406FF9A0}" type="datetime1">
              <a:rPr lang="fr-FR"/>
              <a:pPr>
                <a:defRPr/>
              </a:pPr>
              <a:t>23/10/2017</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fld id="{441005BD-AE48-4910-87CC-CD1EBA086C10}" type="slidenum">
              <a:rPr lang="fr-FR" altLang="fr-FR"/>
              <a:pPr/>
              <a:t>‹N°›</a:t>
            </a:fld>
            <a:endParaRPr lang="fr-FR" alt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3"/>
          <p:cNvSpPr>
            <a:spLocks noGrp="1"/>
          </p:cNvSpPr>
          <p:nvPr>
            <p:ph type="dt" sz="half" idx="10"/>
          </p:nvPr>
        </p:nvSpPr>
        <p:spPr/>
        <p:txBody>
          <a:bodyPr/>
          <a:lstStyle>
            <a:lvl1pPr>
              <a:defRPr/>
            </a:lvl1pPr>
          </a:lstStyle>
          <a:p>
            <a:pPr>
              <a:defRPr/>
            </a:pPr>
            <a:fld id="{EDE08362-7AFC-4CA2-97A2-6386F85CC9EC}" type="datetime1">
              <a:rPr lang="fr-FR"/>
              <a:pPr>
                <a:defRPr/>
              </a:pPr>
              <a:t>23/10/2017</a:t>
            </a:fld>
            <a:endParaRPr lang="fr-FR"/>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fld id="{41AE19D0-559A-4C71-9F23-A15CF8BB5716}" type="slidenum">
              <a:rPr lang="fr-FR" altLang="fr-FR"/>
              <a:pPr/>
              <a:t>‹N°›</a:t>
            </a:fld>
            <a:endParaRPr lang="fr-FR" alt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3"/>
          <p:cNvSpPr>
            <a:spLocks noGrp="1"/>
          </p:cNvSpPr>
          <p:nvPr>
            <p:ph type="dt" sz="half" idx="10"/>
          </p:nvPr>
        </p:nvSpPr>
        <p:spPr/>
        <p:txBody>
          <a:bodyPr/>
          <a:lstStyle>
            <a:lvl1pPr>
              <a:defRPr/>
            </a:lvl1pPr>
          </a:lstStyle>
          <a:p>
            <a:pPr>
              <a:defRPr/>
            </a:pPr>
            <a:fld id="{F6ED3473-4C36-44FA-9733-6E51D9475A27}" type="datetime1">
              <a:rPr lang="fr-FR"/>
              <a:pPr>
                <a:defRPr/>
              </a:pPr>
              <a:t>23/10/2017</a:t>
            </a:fld>
            <a:endParaRPr lang="fr-FR"/>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p:txBody>
          <a:bodyPr/>
          <a:lstStyle>
            <a:lvl1pPr>
              <a:defRPr/>
            </a:lvl1pPr>
          </a:lstStyle>
          <a:p>
            <a:fld id="{1150B330-A25D-4884-B0D8-00052536DB79}" type="slidenum">
              <a:rPr lang="fr-FR" altLang="fr-FR"/>
              <a:pPr/>
              <a:t>‹N°›</a:t>
            </a:fld>
            <a:endParaRPr lang="fr-FR" alt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BC7C8A9D-831E-4B86-AED5-CCE351FD3E10}" type="datetime1">
              <a:rPr lang="fr-FR"/>
              <a:pPr>
                <a:defRPr/>
              </a:pPr>
              <a:t>23/10/2017</a:t>
            </a:fld>
            <a:endParaRPr lang="fr-FR"/>
          </a:p>
        </p:txBody>
      </p:sp>
      <p:sp>
        <p:nvSpPr>
          <p:cNvPr id="3" name="Espace réservé du pied de page 4"/>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fld id="{51D15F9E-E55B-49D3-8F15-9DAC9539AFD7}" type="slidenum">
              <a:rPr lang="fr-FR" altLang="fr-FR"/>
              <a:pPr/>
              <a:t>‹N°›</a:t>
            </a:fld>
            <a:endParaRPr lang="fr-FR" alt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34696933-BA08-45E3-BA66-0A49DE88BD46}" type="datetime1">
              <a:rPr lang="fr-FR"/>
              <a:pPr>
                <a:defRPr/>
              </a:pPr>
              <a:t>23/10/2017</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fld id="{49769D2E-416B-40D9-9B27-80D486633D04}" type="slidenum">
              <a:rPr lang="fr-FR" altLang="fr-FR"/>
              <a:pPr/>
              <a:t>‹N°›</a:t>
            </a:fld>
            <a:endParaRPr lang="fr-FR" alt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a:t>Cliquez sur l'icône pour ajouter une image</a:t>
            </a: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D6B2E1AC-45DD-4EAF-B9B1-8B58118FA7A4}" type="datetime1">
              <a:rPr lang="fr-FR"/>
              <a:pPr>
                <a:defRPr/>
              </a:pPr>
              <a:t>23/10/2017</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fld id="{B6A91EE8-F1B4-41E7-8AEC-39EC32B32C57}" type="slidenum">
              <a:rPr lang="fr-FR" altLang="fr-FR"/>
              <a:pPr/>
              <a:t>‹N°›</a:t>
            </a:fld>
            <a:endParaRPr lang="fr-FR" alt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FE7049CC-3C96-4B45-B9A9-83C9DCEB0309}" type="datetime1">
              <a:rPr lang="fr-FR"/>
              <a:pPr>
                <a:defRPr/>
              </a:pPr>
              <a:t>23/10/2017</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fld id="{A30C58FC-05B3-4125-8D76-D17F26905EB5}" type="slidenum">
              <a:rPr lang="fr-FR" altLang="fr-FR"/>
              <a:pPr/>
              <a:t>‹N°›</a:t>
            </a:fld>
            <a:endParaRPr lang="fr-FR" alt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67544" y="476672"/>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DE40B17A-E89A-4262-85BE-923149C1FB6D}" type="datetime1">
              <a:rPr lang="fr-FR"/>
              <a:pPr>
                <a:defRPr/>
              </a:pPr>
              <a:t>23/10/2017</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fld id="{79DB2DD5-DD42-428C-9E78-777634FB51AC}" type="slidenum">
              <a:rPr lang="fr-FR" altLang="fr-FR"/>
              <a:pPr/>
              <a:t>‹N°›</a:t>
            </a:fld>
            <a:endParaRPr lang="fr-FR" alt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762000" y="533400"/>
            <a:ext cx="7696200" cy="1143000"/>
          </a:xfrm>
        </p:spPr>
        <p:txBody>
          <a:bodyPr/>
          <a:lstStyle/>
          <a:p>
            <a:r>
              <a:rPr lang="fr-FR"/>
              <a:t>Cliquez pour modifier le style du titre</a:t>
            </a:r>
          </a:p>
        </p:txBody>
      </p:sp>
      <p:sp>
        <p:nvSpPr>
          <p:cNvPr id="3" name="Espace réservé du tableau 2"/>
          <p:cNvSpPr>
            <a:spLocks noGrp="1"/>
          </p:cNvSpPr>
          <p:nvPr>
            <p:ph type="tbl" idx="1"/>
          </p:nvPr>
        </p:nvSpPr>
        <p:spPr>
          <a:xfrm>
            <a:off x="762000" y="1905000"/>
            <a:ext cx="7696200" cy="4038600"/>
          </a:xfrm>
        </p:spPr>
        <p:txBody>
          <a:bodyPr/>
          <a:lstStyle/>
          <a:p>
            <a:endParaRPr lang="fr-FR"/>
          </a:p>
        </p:txBody>
      </p:sp>
      <p:sp>
        <p:nvSpPr>
          <p:cNvPr id="4" name="Espace réservé de la date 3"/>
          <p:cNvSpPr>
            <a:spLocks noGrp="1"/>
          </p:cNvSpPr>
          <p:nvPr>
            <p:ph type="dt" sz="half" idx="10"/>
          </p:nvPr>
        </p:nvSpPr>
        <p:spPr>
          <a:xfrm>
            <a:off x="762000" y="6391275"/>
            <a:ext cx="2057400" cy="457200"/>
          </a:xfrm>
        </p:spPr>
        <p:txBody>
          <a:bodyPr/>
          <a:lstStyle>
            <a:lvl1pPr>
              <a:defRPr/>
            </a:lvl1pPr>
          </a:lstStyle>
          <a:p>
            <a:endParaRPr lang="fr-FR"/>
          </a:p>
        </p:txBody>
      </p:sp>
      <p:sp>
        <p:nvSpPr>
          <p:cNvPr id="5" name="Espace réservé du pied de page 4"/>
          <p:cNvSpPr>
            <a:spLocks noGrp="1"/>
          </p:cNvSpPr>
          <p:nvPr>
            <p:ph type="ftr" sz="quarter" idx="11"/>
          </p:nvPr>
        </p:nvSpPr>
        <p:spPr>
          <a:xfrm>
            <a:off x="3352800" y="6403975"/>
            <a:ext cx="2895600" cy="457200"/>
          </a:xfrm>
        </p:spPr>
        <p:txBody>
          <a:bodyPr/>
          <a:lstStyle>
            <a:lvl1pPr>
              <a:defRPr/>
            </a:lvl1pPr>
          </a:lstStyle>
          <a:p>
            <a:endParaRPr lang="fr-FR"/>
          </a:p>
        </p:txBody>
      </p:sp>
      <p:sp>
        <p:nvSpPr>
          <p:cNvPr id="6" name="Espace réservé du numéro de diapositive 5"/>
          <p:cNvSpPr>
            <a:spLocks noGrp="1"/>
          </p:cNvSpPr>
          <p:nvPr>
            <p:ph type="sldNum" sz="quarter" idx="12"/>
          </p:nvPr>
        </p:nvSpPr>
        <p:spPr>
          <a:xfrm>
            <a:off x="6858000" y="6400800"/>
            <a:ext cx="1600200" cy="457200"/>
          </a:xfrm>
        </p:spPr>
        <p:txBody>
          <a:bodyPr/>
          <a:lstStyle>
            <a:lvl1pPr>
              <a:defRPr/>
            </a:lvl1pPr>
          </a:lstStyle>
          <a:p>
            <a:fld id="{4EE81CBC-0178-422B-96AD-9A90C1983490}" type="slidenum">
              <a:rPr lang="fr-FR"/>
              <a:pPr/>
              <a:t>‹N°›</a:t>
            </a:fld>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762000" y="533400"/>
            <a:ext cx="7696200" cy="1143000"/>
          </a:xfrm>
        </p:spPr>
        <p:txBody>
          <a:bodyPr/>
          <a:lstStyle/>
          <a:p>
            <a:r>
              <a:rPr lang="fr-FR"/>
              <a:t>Cliquez pour modifier le style du titre</a:t>
            </a:r>
          </a:p>
        </p:txBody>
      </p:sp>
      <p:sp>
        <p:nvSpPr>
          <p:cNvPr id="3" name="Espace réservé du texte 2"/>
          <p:cNvSpPr>
            <a:spLocks noGrp="1"/>
          </p:cNvSpPr>
          <p:nvPr>
            <p:ph type="body" sz="half" idx="1"/>
          </p:nvPr>
        </p:nvSpPr>
        <p:spPr>
          <a:xfrm>
            <a:off x="762000" y="1905000"/>
            <a:ext cx="3771900" cy="40386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86300" y="1905000"/>
            <a:ext cx="3771900" cy="40386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a:xfrm>
            <a:off x="762000" y="6391275"/>
            <a:ext cx="2057400" cy="457200"/>
          </a:xfrm>
        </p:spPr>
        <p:txBody>
          <a:bodyPr/>
          <a:lstStyle>
            <a:lvl1pPr>
              <a:defRPr/>
            </a:lvl1pPr>
          </a:lstStyle>
          <a:p>
            <a:endParaRPr lang="fr-FR"/>
          </a:p>
        </p:txBody>
      </p:sp>
      <p:sp>
        <p:nvSpPr>
          <p:cNvPr id="6" name="Espace réservé du pied de page 5"/>
          <p:cNvSpPr>
            <a:spLocks noGrp="1"/>
          </p:cNvSpPr>
          <p:nvPr>
            <p:ph type="ftr" sz="quarter" idx="11"/>
          </p:nvPr>
        </p:nvSpPr>
        <p:spPr>
          <a:xfrm>
            <a:off x="3352800" y="6403975"/>
            <a:ext cx="2895600" cy="457200"/>
          </a:xfrm>
        </p:spPr>
        <p:txBody>
          <a:bodyPr/>
          <a:lstStyle>
            <a:lvl1pPr>
              <a:defRPr/>
            </a:lvl1pPr>
          </a:lstStyle>
          <a:p>
            <a:endParaRPr lang="fr-FR"/>
          </a:p>
        </p:txBody>
      </p:sp>
      <p:sp>
        <p:nvSpPr>
          <p:cNvPr id="7" name="Espace réservé du numéro de diapositive 6"/>
          <p:cNvSpPr>
            <a:spLocks noGrp="1"/>
          </p:cNvSpPr>
          <p:nvPr>
            <p:ph type="sldNum" sz="quarter" idx="12"/>
          </p:nvPr>
        </p:nvSpPr>
        <p:spPr>
          <a:xfrm>
            <a:off x="6858000" y="6400800"/>
            <a:ext cx="1600200" cy="457200"/>
          </a:xfrm>
        </p:spPr>
        <p:txBody>
          <a:bodyPr/>
          <a:lstStyle>
            <a:lvl1pPr>
              <a:defRPr/>
            </a:lvl1pPr>
          </a:lstStyle>
          <a:p>
            <a:fld id="{603C176C-1444-4A99-B2C6-BAA66740A044}" type="slidenum">
              <a:rPr lang="fr-F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ltLang="fr-FR"/>
              <a:t>Cliquez pour modifier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itchFamily="34" charset="0"/>
                <a:cs typeface="Arial" charset="0"/>
              </a:defRPr>
            </a:lvl1pPr>
          </a:lstStyle>
          <a:p>
            <a:pPr>
              <a:defRPr/>
            </a:pPr>
            <a:fld id="{9468CB41-2C60-45F3-A6A5-2EEEFA6A5667}" type="datetime1">
              <a:rPr lang="fr-FR"/>
              <a:pPr>
                <a:defRPr/>
              </a:pPr>
              <a:t>23/10/2017</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libri" pitchFamily="34" charset="0"/>
                <a:cs typeface="Arial" charset="0"/>
              </a:defRPr>
            </a:lvl1pPr>
          </a:lstStyle>
          <a:p>
            <a:pPr>
              <a:defRPr/>
            </a:pP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87E93E45-A91C-4EDA-98FC-101938F3D95D}" type="slidenum">
              <a:rPr lang="fr-FR" altLang="fr-FR"/>
              <a:pPr/>
              <a:t>‹N°›</a:t>
            </a:fld>
            <a:endParaRPr lang="fr-FR" altLang="fr-FR"/>
          </a:p>
        </p:txBody>
      </p:sp>
      <p:pic>
        <p:nvPicPr>
          <p:cNvPr id="1031" name="Picture 3" descr="\\Dagba\TEMP\logo_ctec_group_130703_R_v2.png"/>
          <p:cNvPicPr>
            <a:picLocks noChangeAspect="1" noChangeArrowheads="1"/>
          </p:cNvPicPr>
          <p:nvPr userDrawn="1"/>
        </p:nvPicPr>
        <p:blipFill>
          <a:blip r:embed="rId15" cstate="print"/>
          <a:srcRect/>
          <a:stretch>
            <a:fillRect/>
          </a:stretch>
        </p:blipFill>
        <p:spPr bwMode="auto">
          <a:xfrm>
            <a:off x="87313" y="117475"/>
            <a:ext cx="2036762" cy="7191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915" r:id="rId1"/>
    <p:sldLayoutId id="2147483905" r:id="rId2"/>
    <p:sldLayoutId id="2147483906" r:id="rId3"/>
    <p:sldLayoutId id="2147483907" r:id="rId4"/>
    <p:sldLayoutId id="2147483908" r:id="rId5"/>
    <p:sldLayoutId id="2147483909" r:id="rId6"/>
    <p:sldLayoutId id="2147483910" r:id="rId7"/>
    <p:sldLayoutId id="2147483911" r:id="rId8"/>
    <p:sldLayoutId id="2147483912" r:id="rId9"/>
    <p:sldLayoutId id="2147483913" r:id="rId10"/>
    <p:sldLayoutId id="2147483914" r:id="rId11"/>
    <p:sldLayoutId id="2147483916" r:id="rId12"/>
    <p:sldLayoutId id="2147483917" r:id="rId13"/>
  </p:sldLayoutIdLst>
  <p:hf hdr="0" ft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info@chromatotec.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louis.vivola@chromatotec.com"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395288" y="2130425"/>
            <a:ext cx="8497887" cy="1470025"/>
          </a:xfrm>
        </p:spPr>
        <p:txBody>
          <a:bodyPr/>
          <a:lstStyle/>
          <a:p>
            <a:pPr eaLnBrk="1" hangingPunct="1"/>
            <a:r>
              <a:rPr lang="en-US" altLang="fr-FR" dirty="0"/>
              <a:t>Monitoring Of </a:t>
            </a:r>
            <a:r>
              <a:rPr lang="en-US" altLang="fr-FR" dirty="0" err="1"/>
              <a:t>Terpene</a:t>
            </a:r>
            <a:r>
              <a:rPr lang="en-US" altLang="fr-FR" dirty="0"/>
              <a:t> Emissions</a:t>
            </a:r>
            <a:br>
              <a:rPr lang="en-US" altLang="fr-FR" dirty="0"/>
            </a:br>
            <a:r>
              <a:rPr lang="en-US" altLang="fr-FR" dirty="0"/>
              <a:t>From Pine Trees By Auto-TDGCs</a:t>
            </a:r>
          </a:p>
        </p:txBody>
      </p:sp>
      <p:sp>
        <p:nvSpPr>
          <p:cNvPr id="5123" name="Sous-titre 2"/>
          <p:cNvSpPr>
            <a:spLocks noGrp="1"/>
          </p:cNvSpPr>
          <p:nvPr>
            <p:ph type="subTitle" idx="1"/>
          </p:nvPr>
        </p:nvSpPr>
        <p:spPr>
          <a:xfrm>
            <a:off x="1371600" y="3886200"/>
            <a:ext cx="7160840" cy="1752600"/>
          </a:xfrm>
        </p:spPr>
        <p:txBody>
          <a:bodyPr/>
          <a:lstStyle/>
          <a:p>
            <a:pPr eaLnBrk="1" hangingPunct="1"/>
            <a:r>
              <a:rPr lang="en-US" altLang="fr-FR" dirty="0">
                <a:solidFill>
                  <a:srgbClr val="898989"/>
                </a:solidFill>
              </a:rPr>
              <a:t>Chromatotec®</a:t>
            </a:r>
          </a:p>
          <a:p>
            <a:pPr eaLnBrk="1" hangingPunct="1"/>
            <a:r>
              <a:rPr lang="en-US" altLang="fr-FR" dirty="0">
                <a:solidFill>
                  <a:srgbClr val="898989"/>
                </a:solidFill>
                <a:hlinkClick r:id="rId3"/>
              </a:rPr>
              <a:t>info@chromatotec.com</a:t>
            </a:r>
            <a:endParaRPr lang="en-US" altLang="fr-FR" dirty="0">
              <a:solidFill>
                <a:srgbClr val="898989"/>
              </a:solidFill>
            </a:endParaRPr>
          </a:p>
          <a:p>
            <a:pPr eaLnBrk="1" hangingPunct="1"/>
            <a:r>
              <a:rPr lang="en-US" altLang="fr-FR" dirty="0">
                <a:solidFill>
                  <a:srgbClr val="898989"/>
                </a:solidFill>
              </a:rPr>
              <a:t>Contact : </a:t>
            </a:r>
            <a:r>
              <a:rPr lang="en-US" altLang="fr-FR" dirty="0">
                <a:solidFill>
                  <a:srgbClr val="898989"/>
                </a:solidFill>
                <a:hlinkClick r:id="rId4"/>
              </a:rPr>
              <a:t>louis.vivola@chromatotec.com</a:t>
            </a:r>
            <a:endParaRPr lang="en-US" altLang="fr-FR" dirty="0">
              <a:solidFill>
                <a:srgbClr val="898989"/>
              </a:solidFill>
            </a:endParaRPr>
          </a:p>
          <a:p>
            <a:pPr eaLnBrk="1" hangingPunct="1"/>
            <a:endParaRPr lang="en-US" altLang="fr-FR" dirty="0">
              <a:solidFill>
                <a:srgbClr val="898989"/>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defRPr/>
            </a:pPr>
            <a:fld id="{BC7C8A9D-831E-4B86-AED5-CCE351FD3E10}" type="datetime1">
              <a:rPr lang="fr-FR" smtClean="0"/>
              <a:pPr>
                <a:defRPr/>
              </a:pPr>
              <a:t>23/10/2017</a:t>
            </a:fld>
            <a:endParaRPr lang="fr-FR"/>
          </a:p>
        </p:txBody>
      </p:sp>
      <p:sp>
        <p:nvSpPr>
          <p:cNvPr id="3" name="Espace réservé du numéro de diapositive 2"/>
          <p:cNvSpPr>
            <a:spLocks noGrp="1"/>
          </p:cNvSpPr>
          <p:nvPr>
            <p:ph type="sldNum" sz="quarter" idx="12"/>
          </p:nvPr>
        </p:nvSpPr>
        <p:spPr/>
        <p:txBody>
          <a:bodyPr/>
          <a:lstStyle/>
          <a:p>
            <a:fld id="{51D15F9E-E55B-49D3-8F15-9DAC9539AFD7}" type="slidenum">
              <a:rPr lang="fr-FR" altLang="fr-FR" smtClean="0"/>
              <a:pPr/>
              <a:t>2</a:t>
            </a:fld>
            <a:endParaRPr lang="fr-FR" altLang="fr-FR"/>
          </a:p>
        </p:txBody>
      </p:sp>
      <p:pic>
        <p:nvPicPr>
          <p:cNvPr id="63490" name="Picture 2"/>
          <p:cNvPicPr>
            <a:picLocks noChangeAspect="1" noChangeArrowheads="1"/>
          </p:cNvPicPr>
          <p:nvPr/>
        </p:nvPicPr>
        <p:blipFill>
          <a:blip r:embed="rId2" cstate="print"/>
          <a:srcRect l="46185" t="8134" r="17197" b="9967"/>
          <a:stretch>
            <a:fillRect/>
          </a:stretch>
        </p:blipFill>
        <p:spPr bwMode="auto">
          <a:xfrm>
            <a:off x="1331640" y="1052736"/>
            <a:ext cx="6486875" cy="4896544"/>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re 1"/>
          <p:cNvSpPr>
            <a:spLocks noGrp="1"/>
          </p:cNvSpPr>
          <p:nvPr>
            <p:ph type="title"/>
          </p:nvPr>
        </p:nvSpPr>
        <p:spPr>
          <a:xfrm>
            <a:off x="468313" y="476250"/>
            <a:ext cx="8229600" cy="1143000"/>
          </a:xfrm>
        </p:spPr>
        <p:txBody>
          <a:bodyPr/>
          <a:lstStyle/>
          <a:p>
            <a:pPr eaLnBrk="1" hangingPunct="1"/>
            <a:r>
              <a:rPr lang="en-US" altLang="fr-FR"/>
              <a:t>Outline</a:t>
            </a:r>
          </a:p>
        </p:txBody>
      </p:sp>
      <p:sp>
        <p:nvSpPr>
          <p:cNvPr id="7171" name="Espace réservé du contenu 4"/>
          <p:cNvSpPr>
            <a:spLocks noGrp="1"/>
          </p:cNvSpPr>
          <p:nvPr>
            <p:ph idx="1"/>
          </p:nvPr>
        </p:nvSpPr>
        <p:spPr>
          <a:xfrm>
            <a:off x="468313" y="1484313"/>
            <a:ext cx="8229600" cy="4525962"/>
          </a:xfrm>
        </p:spPr>
        <p:txBody>
          <a:bodyPr/>
          <a:lstStyle/>
          <a:p>
            <a:pPr eaLnBrk="1" hangingPunct="1"/>
            <a:r>
              <a:rPr lang="en-US" altLang="fr-FR" sz="2800" dirty="0"/>
              <a:t>Introduction</a:t>
            </a:r>
          </a:p>
          <a:p>
            <a:pPr eaLnBrk="1" hangingPunct="1"/>
            <a:endParaRPr lang="en-US" altLang="fr-FR" sz="2800" dirty="0"/>
          </a:p>
          <a:p>
            <a:pPr eaLnBrk="1" hangingPunct="1"/>
            <a:r>
              <a:rPr lang="en-US" altLang="fr-FR" sz="2800" dirty="0"/>
              <a:t>Instrument presentation</a:t>
            </a:r>
          </a:p>
          <a:p>
            <a:pPr eaLnBrk="1" hangingPunct="1"/>
            <a:endParaRPr lang="en-US" altLang="fr-FR" sz="2800" dirty="0"/>
          </a:p>
          <a:p>
            <a:pPr eaLnBrk="1" hangingPunct="1"/>
            <a:r>
              <a:rPr lang="en-US" altLang="fr-FR" sz="2800" dirty="0"/>
              <a:t>Laboratory study</a:t>
            </a:r>
          </a:p>
          <a:p>
            <a:pPr eaLnBrk="1" hangingPunct="1"/>
            <a:endParaRPr lang="en-US" altLang="fr-FR" sz="2800" dirty="0"/>
          </a:p>
          <a:p>
            <a:pPr eaLnBrk="1" hangingPunct="1"/>
            <a:r>
              <a:rPr lang="en-US" altLang="fr-FR" sz="2800" dirty="0"/>
              <a:t>Field study</a:t>
            </a:r>
          </a:p>
          <a:p>
            <a:pPr eaLnBrk="1" hangingPunct="1"/>
            <a:endParaRPr lang="en-US" altLang="fr-FR" sz="2800" dirty="0"/>
          </a:p>
          <a:p>
            <a:pPr eaLnBrk="1" hangingPunct="1"/>
            <a:r>
              <a:rPr lang="en-US" altLang="fr-FR" sz="2800" dirty="0"/>
              <a:t>Conclusion </a:t>
            </a:r>
          </a:p>
          <a:p>
            <a:pPr eaLnBrk="1" hangingPunct="1"/>
            <a:endParaRPr lang="en-US" altLang="fr-FR" dirty="0"/>
          </a:p>
        </p:txBody>
      </p:sp>
      <p:sp>
        <p:nvSpPr>
          <p:cNvPr id="7172" name="Espace réservé de la date 3"/>
          <p:cNvSpPr>
            <a:spLocks noGrp="1"/>
          </p:cNvSpPr>
          <p:nvPr>
            <p:ph type="dt" sz="quarter" idx="10"/>
          </p:nvPr>
        </p:nvSpPr>
        <p:spPr bwMode="auto">
          <a:noFill/>
          <a:ln>
            <a:miter lim="800000"/>
            <a:headEnd/>
            <a:tailEnd/>
          </a:ln>
        </p:spPr>
        <p:txBody>
          <a:bodyPr/>
          <a:lstStyle/>
          <a:p>
            <a:fld id="{DC5E7747-0A21-4EFD-ACBC-374D70684287}" type="datetime1">
              <a:rPr lang="fr-FR" altLang="fr-FR" smtClean="0"/>
              <a:pPr/>
              <a:t>23/10/2017</a:t>
            </a:fld>
            <a:endParaRPr lang="fr-FR" altLang="fr-FR"/>
          </a:p>
        </p:txBody>
      </p:sp>
      <p:sp>
        <p:nvSpPr>
          <p:cNvPr id="7173" name="Espace réservé du numéro de diapositive 5"/>
          <p:cNvSpPr>
            <a:spLocks noGrp="1"/>
          </p:cNvSpPr>
          <p:nvPr>
            <p:ph type="sldNum" sz="quarter" idx="12"/>
          </p:nvPr>
        </p:nvSpPr>
        <p:spPr bwMode="auto">
          <a:noFill/>
          <a:ln>
            <a:miter lim="800000"/>
            <a:headEnd/>
            <a:tailEnd/>
          </a:ln>
        </p:spPr>
        <p:txBody>
          <a:bodyPr/>
          <a:lstStyle/>
          <a:p>
            <a:fld id="{A8F1872D-5382-4A9B-B288-5EE21EA19DB5}" type="slidenum">
              <a:rPr lang="fr-FR" altLang="fr-FR"/>
              <a:pPr/>
              <a:t>3</a:t>
            </a:fld>
            <a:endParaRPr lang="fr-FR" altLang="fr-F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re 1"/>
          <p:cNvSpPr>
            <a:spLocks noGrp="1"/>
          </p:cNvSpPr>
          <p:nvPr>
            <p:ph type="title"/>
          </p:nvPr>
        </p:nvSpPr>
        <p:spPr/>
        <p:txBody>
          <a:bodyPr/>
          <a:lstStyle/>
          <a:p>
            <a:r>
              <a:rPr lang="fr-FR" altLang="fr-FR" dirty="0"/>
              <a:t>Introduction</a:t>
            </a:r>
          </a:p>
        </p:txBody>
      </p:sp>
      <p:sp>
        <p:nvSpPr>
          <p:cNvPr id="8195" name="Espace réservé du contenu 2"/>
          <p:cNvSpPr>
            <a:spLocks noGrp="1"/>
          </p:cNvSpPr>
          <p:nvPr>
            <p:ph sz="half" idx="1"/>
          </p:nvPr>
        </p:nvSpPr>
        <p:spPr/>
        <p:txBody>
          <a:bodyPr/>
          <a:lstStyle/>
          <a:p>
            <a:r>
              <a:rPr lang="en-US" sz="2000" b="1" dirty="0"/>
              <a:t>Organic aerosols (OA) makes up a major fraction of fine particulate matter in all region of the atmosphere. This fraction accounts approximately for half of the total PM2.5 dry mass</a:t>
            </a:r>
          </a:p>
          <a:p>
            <a:endParaRPr lang="en-US" altLang="fr-FR" sz="2000" b="1" dirty="0"/>
          </a:p>
          <a:p>
            <a:r>
              <a:rPr lang="fr-FR" sz="2000" b="1" dirty="0" err="1"/>
              <a:t>Primary</a:t>
            </a:r>
            <a:r>
              <a:rPr lang="fr-FR" sz="2000" b="1" dirty="0"/>
              <a:t> OA </a:t>
            </a:r>
            <a:r>
              <a:rPr lang="fr-FR" sz="2000" b="1" dirty="0" err="1"/>
              <a:t>is</a:t>
            </a:r>
            <a:r>
              <a:rPr lang="fr-FR" sz="2000" b="1" dirty="0"/>
              <a:t> </a:t>
            </a:r>
            <a:r>
              <a:rPr lang="fr-FR" sz="2000" b="1" dirty="0" err="1"/>
              <a:t>directly</a:t>
            </a:r>
            <a:r>
              <a:rPr lang="fr-FR" sz="2000" b="1" dirty="0"/>
              <a:t> </a:t>
            </a:r>
            <a:r>
              <a:rPr lang="en-US" sz="2000" b="1" dirty="0"/>
              <a:t>emitted in the troposphere from anthropological and natural sources</a:t>
            </a:r>
            <a:endParaRPr lang="fr-FR" altLang="fr-FR" sz="2000" dirty="0"/>
          </a:p>
        </p:txBody>
      </p:sp>
      <p:sp>
        <p:nvSpPr>
          <p:cNvPr id="8196" name="Espace réservé de la date 4"/>
          <p:cNvSpPr>
            <a:spLocks noGrp="1"/>
          </p:cNvSpPr>
          <p:nvPr>
            <p:ph type="dt" sz="quarter" idx="10"/>
          </p:nvPr>
        </p:nvSpPr>
        <p:spPr bwMode="auto">
          <a:noFill/>
          <a:ln>
            <a:miter lim="800000"/>
            <a:headEnd/>
            <a:tailEnd/>
          </a:ln>
        </p:spPr>
        <p:txBody>
          <a:bodyPr/>
          <a:lstStyle/>
          <a:p>
            <a:fld id="{A174841E-50F4-4C07-95C2-E785E10A4814}" type="datetime1">
              <a:rPr lang="fr-FR" altLang="fr-FR" smtClean="0"/>
              <a:pPr/>
              <a:t>23/10/2017</a:t>
            </a:fld>
            <a:endParaRPr lang="fr-FR" altLang="fr-FR"/>
          </a:p>
        </p:txBody>
      </p:sp>
      <p:sp>
        <p:nvSpPr>
          <p:cNvPr id="8197" name="Espace réservé du numéro de diapositive 5"/>
          <p:cNvSpPr>
            <a:spLocks noGrp="1"/>
          </p:cNvSpPr>
          <p:nvPr>
            <p:ph type="sldNum" sz="quarter" idx="12"/>
          </p:nvPr>
        </p:nvSpPr>
        <p:spPr bwMode="auto">
          <a:noFill/>
          <a:ln>
            <a:miter lim="800000"/>
            <a:headEnd/>
            <a:tailEnd/>
          </a:ln>
        </p:spPr>
        <p:txBody>
          <a:bodyPr/>
          <a:lstStyle/>
          <a:p>
            <a:fld id="{7736B3F0-7C06-43FD-AB9F-55FC29D16C66}" type="slidenum">
              <a:rPr lang="fr-FR" altLang="fr-FR"/>
              <a:pPr/>
              <a:t>4</a:t>
            </a:fld>
            <a:endParaRPr lang="fr-FR" altLang="fr-FR"/>
          </a:p>
        </p:txBody>
      </p:sp>
      <p:pic>
        <p:nvPicPr>
          <p:cNvPr id="8199" name="Picture 7"/>
          <p:cNvPicPr>
            <a:picLocks noChangeAspect="1" noChangeArrowheads="1"/>
          </p:cNvPicPr>
          <p:nvPr/>
        </p:nvPicPr>
        <p:blipFill>
          <a:blip r:embed="rId2" cstate="print"/>
          <a:srcRect/>
          <a:stretch>
            <a:fillRect/>
          </a:stretch>
        </p:blipFill>
        <p:spPr bwMode="auto">
          <a:xfrm>
            <a:off x="5724128" y="1844824"/>
            <a:ext cx="2465289" cy="1304691"/>
          </a:xfrm>
          <a:prstGeom prst="rect">
            <a:avLst/>
          </a:prstGeom>
          <a:noFill/>
          <a:ln w="9525">
            <a:noFill/>
            <a:miter lim="800000"/>
            <a:headEnd/>
            <a:tailEnd/>
          </a:ln>
        </p:spPr>
      </p:pic>
      <p:pic>
        <p:nvPicPr>
          <p:cNvPr id="8200" name="Picture 8"/>
          <p:cNvPicPr>
            <a:picLocks noChangeAspect="1" noChangeArrowheads="1"/>
          </p:cNvPicPr>
          <p:nvPr/>
        </p:nvPicPr>
        <p:blipFill>
          <a:blip r:embed="rId3" cstate="print"/>
          <a:srcRect/>
          <a:stretch>
            <a:fillRect/>
          </a:stretch>
        </p:blipFill>
        <p:spPr bwMode="auto">
          <a:xfrm>
            <a:off x="5292080" y="3861048"/>
            <a:ext cx="3250332" cy="1719425"/>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re 1"/>
          <p:cNvSpPr>
            <a:spLocks noGrp="1"/>
          </p:cNvSpPr>
          <p:nvPr>
            <p:ph type="title"/>
          </p:nvPr>
        </p:nvSpPr>
        <p:spPr/>
        <p:txBody>
          <a:bodyPr/>
          <a:lstStyle/>
          <a:p>
            <a:r>
              <a:rPr lang="fr-FR" altLang="fr-FR" dirty="0"/>
              <a:t>Introduction</a:t>
            </a:r>
          </a:p>
        </p:txBody>
      </p:sp>
      <p:sp>
        <p:nvSpPr>
          <p:cNvPr id="8195" name="Espace réservé du contenu 2"/>
          <p:cNvSpPr>
            <a:spLocks noGrp="1"/>
          </p:cNvSpPr>
          <p:nvPr>
            <p:ph sz="half" idx="1"/>
          </p:nvPr>
        </p:nvSpPr>
        <p:spPr/>
        <p:txBody>
          <a:bodyPr/>
          <a:lstStyle/>
          <a:p>
            <a:r>
              <a:rPr lang="en-US" sz="2000" b="1" dirty="0"/>
              <a:t>Secondary OA (SOA) is formed in-situ in the atmosphere from the oxidation of biogenic or anthropogenic gas-phase precursors and subsequent partitioning of the less volatile products into the particle phase.</a:t>
            </a:r>
          </a:p>
          <a:p>
            <a:endParaRPr lang="en-US" altLang="fr-FR" sz="2400" b="1" dirty="0"/>
          </a:p>
          <a:p>
            <a:pPr lvl="1"/>
            <a:r>
              <a:rPr lang="en-US" sz="1400" dirty="0"/>
              <a:t>Continuously measure the concentrations of specific VOC emitted by the maritime pines of </a:t>
            </a:r>
            <a:r>
              <a:rPr lang="en-US" sz="1400" dirty="0" err="1"/>
              <a:t>Landes</a:t>
            </a:r>
            <a:r>
              <a:rPr lang="en-US" sz="1400" dirty="0"/>
              <a:t> Forest. </a:t>
            </a:r>
          </a:p>
          <a:p>
            <a:pPr lvl="1"/>
            <a:r>
              <a:rPr lang="en-US" sz="1400" dirty="0"/>
              <a:t>The cycle time must be short enough so that the kinetics of emissions can be monitored. </a:t>
            </a:r>
          </a:p>
          <a:p>
            <a:pPr lvl="1"/>
            <a:r>
              <a:rPr lang="en-US" sz="1400" dirty="0"/>
              <a:t>Also, the types of MT must be identified and quantified accurately.</a:t>
            </a:r>
            <a:endParaRPr lang="fr-FR" altLang="fr-FR" sz="1400" dirty="0"/>
          </a:p>
        </p:txBody>
      </p:sp>
      <p:sp>
        <p:nvSpPr>
          <p:cNvPr id="8196" name="Espace réservé de la date 4"/>
          <p:cNvSpPr>
            <a:spLocks noGrp="1"/>
          </p:cNvSpPr>
          <p:nvPr>
            <p:ph type="dt" sz="quarter" idx="10"/>
          </p:nvPr>
        </p:nvSpPr>
        <p:spPr bwMode="auto">
          <a:noFill/>
          <a:ln>
            <a:miter lim="800000"/>
            <a:headEnd/>
            <a:tailEnd/>
          </a:ln>
        </p:spPr>
        <p:txBody>
          <a:bodyPr/>
          <a:lstStyle/>
          <a:p>
            <a:fld id="{A174841E-50F4-4C07-95C2-E785E10A4814}" type="datetime1">
              <a:rPr lang="fr-FR" altLang="fr-FR" smtClean="0"/>
              <a:pPr/>
              <a:t>23/10/2017</a:t>
            </a:fld>
            <a:endParaRPr lang="fr-FR" altLang="fr-FR"/>
          </a:p>
        </p:txBody>
      </p:sp>
      <p:sp>
        <p:nvSpPr>
          <p:cNvPr id="8197" name="Espace réservé du numéro de diapositive 5"/>
          <p:cNvSpPr>
            <a:spLocks noGrp="1"/>
          </p:cNvSpPr>
          <p:nvPr>
            <p:ph type="sldNum" sz="quarter" idx="12"/>
          </p:nvPr>
        </p:nvSpPr>
        <p:spPr bwMode="auto">
          <a:noFill/>
          <a:ln>
            <a:miter lim="800000"/>
            <a:headEnd/>
            <a:tailEnd/>
          </a:ln>
        </p:spPr>
        <p:txBody>
          <a:bodyPr/>
          <a:lstStyle/>
          <a:p>
            <a:fld id="{7736B3F0-7C06-43FD-AB9F-55FC29D16C66}" type="slidenum">
              <a:rPr lang="fr-FR" altLang="fr-FR"/>
              <a:pPr/>
              <a:t>5</a:t>
            </a:fld>
            <a:endParaRPr lang="fr-FR" altLang="fr-FR"/>
          </a:p>
        </p:txBody>
      </p:sp>
      <p:pic>
        <p:nvPicPr>
          <p:cNvPr id="8199" name="Picture 7"/>
          <p:cNvPicPr>
            <a:picLocks noChangeAspect="1" noChangeArrowheads="1"/>
          </p:cNvPicPr>
          <p:nvPr/>
        </p:nvPicPr>
        <p:blipFill>
          <a:blip r:embed="rId2" cstate="print"/>
          <a:srcRect/>
          <a:stretch>
            <a:fillRect/>
          </a:stretch>
        </p:blipFill>
        <p:spPr bwMode="auto">
          <a:xfrm>
            <a:off x="5724128" y="1844824"/>
            <a:ext cx="2465289" cy="1304691"/>
          </a:xfrm>
          <a:prstGeom prst="rect">
            <a:avLst/>
          </a:prstGeom>
          <a:noFill/>
          <a:ln w="9525">
            <a:noFill/>
            <a:miter lim="800000"/>
            <a:headEnd/>
            <a:tailEnd/>
          </a:ln>
        </p:spPr>
      </p:pic>
      <p:pic>
        <p:nvPicPr>
          <p:cNvPr id="8200" name="Picture 8"/>
          <p:cNvPicPr>
            <a:picLocks noChangeAspect="1" noChangeArrowheads="1"/>
          </p:cNvPicPr>
          <p:nvPr/>
        </p:nvPicPr>
        <p:blipFill>
          <a:blip r:embed="rId3" cstate="print"/>
          <a:srcRect/>
          <a:stretch>
            <a:fillRect/>
          </a:stretch>
        </p:blipFill>
        <p:spPr bwMode="auto">
          <a:xfrm>
            <a:off x="5292080" y="3861048"/>
            <a:ext cx="3250332" cy="1719425"/>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re 1"/>
          <p:cNvSpPr>
            <a:spLocks noGrp="1"/>
          </p:cNvSpPr>
          <p:nvPr>
            <p:ph type="title"/>
          </p:nvPr>
        </p:nvSpPr>
        <p:spPr>
          <a:xfrm>
            <a:off x="468313" y="476250"/>
            <a:ext cx="8229600" cy="1143000"/>
          </a:xfrm>
        </p:spPr>
        <p:txBody>
          <a:bodyPr/>
          <a:lstStyle/>
          <a:p>
            <a:pPr eaLnBrk="1" hangingPunct="1"/>
            <a:r>
              <a:rPr lang="en-US" altLang="fr-FR"/>
              <a:t>Outline</a:t>
            </a:r>
          </a:p>
        </p:txBody>
      </p:sp>
      <p:sp>
        <p:nvSpPr>
          <p:cNvPr id="7171" name="Espace réservé du contenu 4"/>
          <p:cNvSpPr>
            <a:spLocks noGrp="1"/>
          </p:cNvSpPr>
          <p:nvPr>
            <p:ph idx="1"/>
          </p:nvPr>
        </p:nvSpPr>
        <p:spPr>
          <a:xfrm>
            <a:off x="468313" y="1484313"/>
            <a:ext cx="8229600" cy="4525962"/>
          </a:xfrm>
        </p:spPr>
        <p:txBody>
          <a:bodyPr/>
          <a:lstStyle/>
          <a:p>
            <a:pPr eaLnBrk="1" hangingPunct="1"/>
            <a:r>
              <a:rPr lang="en-US" altLang="fr-FR" sz="2800" dirty="0"/>
              <a:t>Introduction</a:t>
            </a:r>
          </a:p>
          <a:p>
            <a:pPr eaLnBrk="1" hangingPunct="1"/>
            <a:endParaRPr lang="en-US" altLang="fr-FR" sz="2800" dirty="0"/>
          </a:p>
          <a:p>
            <a:pPr eaLnBrk="1" hangingPunct="1"/>
            <a:r>
              <a:rPr lang="en-US" altLang="fr-FR" sz="2800" dirty="0"/>
              <a:t>Instrument presentation</a:t>
            </a:r>
          </a:p>
          <a:p>
            <a:pPr eaLnBrk="1" hangingPunct="1"/>
            <a:endParaRPr lang="en-US" altLang="fr-FR" sz="2800" dirty="0"/>
          </a:p>
          <a:p>
            <a:pPr eaLnBrk="1" hangingPunct="1"/>
            <a:r>
              <a:rPr lang="en-US" altLang="fr-FR" sz="2800" dirty="0"/>
              <a:t>Laboratory study</a:t>
            </a:r>
          </a:p>
          <a:p>
            <a:pPr eaLnBrk="1" hangingPunct="1"/>
            <a:endParaRPr lang="en-US" altLang="fr-FR" sz="2800" dirty="0"/>
          </a:p>
          <a:p>
            <a:pPr eaLnBrk="1" hangingPunct="1"/>
            <a:r>
              <a:rPr lang="en-US" altLang="fr-FR" sz="2800" dirty="0"/>
              <a:t>Field study</a:t>
            </a:r>
          </a:p>
          <a:p>
            <a:pPr eaLnBrk="1" hangingPunct="1"/>
            <a:endParaRPr lang="en-US" altLang="fr-FR" sz="2800" dirty="0"/>
          </a:p>
          <a:p>
            <a:pPr eaLnBrk="1" hangingPunct="1"/>
            <a:r>
              <a:rPr lang="en-US" altLang="fr-FR" sz="2800" dirty="0"/>
              <a:t>Conclusion </a:t>
            </a:r>
          </a:p>
          <a:p>
            <a:pPr eaLnBrk="1" hangingPunct="1"/>
            <a:endParaRPr lang="en-US" altLang="fr-FR" dirty="0"/>
          </a:p>
        </p:txBody>
      </p:sp>
      <p:sp>
        <p:nvSpPr>
          <p:cNvPr id="7172" name="Espace réservé de la date 3"/>
          <p:cNvSpPr>
            <a:spLocks noGrp="1"/>
          </p:cNvSpPr>
          <p:nvPr>
            <p:ph type="dt" sz="quarter" idx="10"/>
          </p:nvPr>
        </p:nvSpPr>
        <p:spPr bwMode="auto">
          <a:noFill/>
          <a:ln>
            <a:miter lim="800000"/>
            <a:headEnd/>
            <a:tailEnd/>
          </a:ln>
        </p:spPr>
        <p:txBody>
          <a:bodyPr/>
          <a:lstStyle/>
          <a:p>
            <a:fld id="{DC5E7747-0A21-4EFD-ACBC-374D70684287}" type="datetime1">
              <a:rPr lang="fr-FR" altLang="fr-FR" smtClean="0"/>
              <a:pPr/>
              <a:t>23/10/2017</a:t>
            </a:fld>
            <a:endParaRPr lang="fr-FR" altLang="fr-FR"/>
          </a:p>
        </p:txBody>
      </p:sp>
      <p:sp>
        <p:nvSpPr>
          <p:cNvPr id="7173" name="Espace réservé du numéro de diapositive 5"/>
          <p:cNvSpPr>
            <a:spLocks noGrp="1"/>
          </p:cNvSpPr>
          <p:nvPr>
            <p:ph type="sldNum" sz="quarter" idx="12"/>
          </p:nvPr>
        </p:nvSpPr>
        <p:spPr bwMode="auto">
          <a:noFill/>
          <a:ln>
            <a:miter lim="800000"/>
            <a:headEnd/>
            <a:tailEnd/>
          </a:ln>
        </p:spPr>
        <p:txBody>
          <a:bodyPr/>
          <a:lstStyle/>
          <a:p>
            <a:fld id="{A8F1872D-5382-4A9B-B288-5EE21EA19DB5}" type="slidenum">
              <a:rPr lang="fr-FR" altLang="fr-FR"/>
              <a:pPr/>
              <a:t>6</a:t>
            </a:fld>
            <a:endParaRPr lang="fr-FR" altLang="fr-F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re 1"/>
          <p:cNvSpPr>
            <a:spLocks noGrp="1"/>
          </p:cNvSpPr>
          <p:nvPr>
            <p:ph type="title"/>
          </p:nvPr>
        </p:nvSpPr>
        <p:spPr>
          <a:xfrm>
            <a:off x="457200" y="-99392"/>
            <a:ext cx="8229600" cy="1143000"/>
          </a:xfrm>
        </p:spPr>
        <p:txBody>
          <a:bodyPr/>
          <a:lstStyle/>
          <a:p>
            <a:pPr eaLnBrk="1" hangingPunct="1"/>
            <a:r>
              <a:rPr lang="en-US" altLang="fr-FR" dirty="0"/>
              <a:t>Instrument presentation</a:t>
            </a:r>
          </a:p>
        </p:txBody>
      </p:sp>
      <p:sp>
        <p:nvSpPr>
          <p:cNvPr id="8195" name="Espace réservé du contenu 2"/>
          <p:cNvSpPr>
            <a:spLocks noGrp="1"/>
          </p:cNvSpPr>
          <p:nvPr>
            <p:ph sz="half" idx="1"/>
          </p:nvPr>
        </p:nvSpPr>
        <p:spPr/>
        <p:txBody>
          <a:bodyPr/>
          <a:lstStyle/>
          <a:p>
            <a:r>
              <a:rPr lang="en-US" sz="1800" dirty="0"/>
              <a:t>For the laboratory phase</a:t>
            </a:r>
          </a:p>
          <a:p>
            <a:pPr lvl="1"/>
            <a:r>
              <a:rPr lang="en-US" sz="1400" dirty="0"/>
              <a:t> an automatic thermal desorption gas chromatograph, equipped with a Flame </a:t>
            </a:r>
            <a:r>
              <a:rPr lang="en-US" sz="1400" dirty="0" err="1"/>
              <a:t>Ionisation</a:t>
            </a:r>
            <a:r>
              <a:rPr lang="en-US" sz="1400" dirty="0"/>
              <a:t> Detector (</a:t>
            </a:r>
            <a:r>
              <a:rPr lang="en-US" sz="1400" dirty="0" err="1"/>
              <a:t>airmoVOCXpert</a:t>
            </a:r>
            <a:r>
              <a:rPr lang="en-US" sz="1400" dirty="0"/>
              <a:t> from Chromatotec®) and a Mass Spectrometer (DET QMS from Chromatotec®) was used to </a:t>
            </a:r>
            <a:r>
              <a:rPr lang="en-US" sz="1400" dirty="0" err="1"/>
              <a:t>characterise</a:t>
            </a:r>
            <a:r>
              <a:rPr lang="en-US" sz="1400" dirty="0"/>
              <a:t> the different compounds emitted by maritime pines and to establish the complete list of compounds to be monitored during the field campaign. The list will be used to create the substance table </a:t>
            </a:r>
            <a:r>
              <a:rPr lang="fr-FR" sz="1400" dirty="0" err="1"/>
              <a:t>needed</a:t>
            </a:r>
            <a:r>
              <a:rPr lang="fr-FR" sz="1400" dirty="0"/>
              <a:t> in the auto-GC.</a:t>
            </a:r>
            <a:endParaRPr lang="fr-FR" altLang="fr-FR" sz="1400" dirty="0"/>
          </a:p>
          <a:p>
            <a:endParaRPr lang="fr-FR" altLang="fr-FR" sz="1800" dirty="0"/>
          </a:p>
        </p:txBody>
      </p:sp>
      <p:sp>
        <p:nvSpPr>
          <p:cNvPr id="8196" name="Espace réservé de la date 4"/>
          <p:cNvSpPr>
            <a:spLocks noGrp="1"/>
          </p:cNvSpPr>
          <p:nvPr>
            <p:ph type="dt" sz="quarter" idx="10"/>
          </p:nvPr>
        </p:nvSpPr>
        <p:spPr bwMode="auto">
          <a:noFill/>
          <a:ln>
            <a:miter lim="800000"/>
            <a:headEnd/>
            <a:tailEnd/>
          </a:ln>
        </p:spPr>
        <p:txBody>
          <a:bodyPr/>
          <a:lstStyle/>
          <a:p>
            <a:fld id="{A174841E-50F4-4C07-95C2-E785E10A4814}" type="datetime1">
              <a:rPr lang="fr-FR" altLang="fr-FR" smtClean="0"/>
              <a:pPr/>
              <a:t>23/10/2017</a:t>
            </a:fld>
            <a:endParaRPr lang="fr-FR" altLang="fr-FR"/>
          </a:p>
        </p:txBody>
      </p:sp>
      <p:sp>
        <p:nvSpPr>
          <p:cNvPr id="8197" name="Espace réservé du numéro de diapositive 5"/>
          <p:cNvSpPr>
            <a:spLocks noGrp="1"/>
          </p:cNvSpPr>
          <p:nvPr>
            <p:ph type="sldNum" sz="quarter" idx="12"/>
          </p:nvPr>
        </p:nvSpPr>
        <p:spPr bwMode="auto">
          <a:noFill/>
          <a:ln>
            <a:miter lim="800000"/>
            <a:headEnd/>
            <a:tailEnd/>
          </a:ln>
        </p:spPr>
        <p:txBody>
          <a:bodyPr/>
          <a:lstStyle/>
          <a:p>
            <a:fld id="{7736B3F0-7C06-43FD-AB9F-55FC29D16C66}" type="slidenum">
              <a:rPr lang="fr-FR" altLang="fr-FR"/>
              <a:pPr/>
              <a:t>7</a:t>
            </a:fld>
            <a:endParaRPr lang="fr-FR" altLang="fr-FR"/>
          </a:p>
        </p:txBody>
      </p:sp>
      <p:pic>
        <p:nvPicPr>
          <p:cNvPr id="8" name="Espace réservé du contenu 7" descr="\\DAGBA\temp\damien\baie st microelectronics\baie_st_microelectronics_gauche_detouree (Large).jpg"/>
          <p:cNvPicPr>
            <a:picLocks noChangeAspect="1"/>
          </p:cNvPicPr>
          <p:nvPr/>
        </p:nvPicPr>
        <p:blipFill>
          <a:blip r:embed="rId2" cstate="print"/>
          <a:srcRect/>
          <a:stretch>
            <a:fillRect/>
          </a:stretch>
        </p:blipFill>
        <p:spPr bwMode="auto">
          <a:xfrm>
            <a:off x="5940152" y="1268760"/>
            <a:ext cx="1872208" cy="5212563"/>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re 1"/>
          <p:cNvSpPr>
            <a:spLocks noGrp="1"/>
          </p:cNvSpPr>
          <p:nvPr>
            <p:ph type="title"/>
          </p:nvPr>
        </p:nvSpPr>
        <p:spPr>
          <a:xfrm>
            <a:off x="923785" y="0"/>
            <a:ext cx="8229600" cy="1143000"/>
          </a:xfrm>
        </p:spPr>
        <p:txBody>
          <a:bodyPr/>
          <a:lstStyle/>
          <a:p>
            <a:pPr eaLnBrk="1" hangingPunct="1"/>
            <a:r>
              <a:rPr lang="en-US" altLang="fr-FR" dirty="0"/>
              <a:t>Instrument presentation</a:t>
            </a:r>
          </a:p>
        </p:txBody>
      </p:sp>
      <p:sp>
        <p:nvSpPr>
          <p:cNvPr id="8195" name="Espace réservé du contenu 2"/>
          <p:cNvSpPr>
            <a:spLocks noGrp="1"/>
          </p:cNvSpPr>
          <p:nvPr>
            <p:ph sz="half" idx="1"/>
          </p:nvPr>
        </p:nvSpPr>
        <p:spPr/>
        <p:txBody>
          <a:bodyPr/>
          <a:lstStyle/>
          <a:p>
            <a:r>
              <a:rPr lang="en-US" sz="1800" dirty="0"/>
              <a:t>The analytical system used for </a:t>
            </a:r>
            <a:r>
              <a:rPr lang="fr-FR" sz="1800" dirty="0"/>
              <a:t>the </a:t>
            </a:r>
            <a:r>
              <a:rPr lang="fr-FR" sz="1800" dirty="0" err="1"/>
              <a:t>field</a:t>
            </a:r>
            <a:r>
              <a:rPr lang="fr-FR" sz="1800" dirty="0"/>
              <a:t> </a:t>
            </a:r>
            <a:r>
              <a:rPr lang="fr-FR" sz="1800" dirty="0" err="1"/>
              <a:t>measurements</a:t>
            </a:r>
            <a:r>
              <a:rPr lang="fr-FR" sz="1800" dirty="0"/>
              <a:t> </a:t>
            </a:r>
          </a:p>
          <a:p>
            <a:pPr lvl="1"/>
            <a:r>
              <a:rPr lang="fr-FR" sz="1400" dirty="0"/>
              <a:t>an </a:t>
            </a:r>
            <a:r>
              <a:rPr lang="fr-FR" sz="1400" dirty="0" err="1"/>
              <a:t>automatic</a:t>
            </a:r>
            <a:r>
              <a:rPr lang="fr-FR" sz="1400" dirty="0"/>
              <a:t> thermal </a:t>
            </a:r>
            <a:r>
              <a:rPr lang="fr-FR" sz="1400" dirty="0" err="1"/>
              <a:t>desorption</a:t>
            </a:r>
            <a:r>
              <a:rPr lang="fr-FR" sz="1400" dirty="0"/>
              <a:t> </a:t>
            </a:r>
            <a:r>
              <a:rPr lang="fr-FR" sz="1400" dirty="0" err="1"/>
              <a:t>gas</a:t>
            </a:r>
            <a:r>
              <a:rPr lang="fr-FR" sz="1400" dirty="0"/>
              <a:t> </a:t>
            </a:r>
            <a:r>
              <a:rPr lang="fr-FR" sz="1400" dirty="0" err="1"/>
              <a:t>chromatograph</a:t>
            </a:r>
            <a:r>
              <a:rPr lang="fr-FR" sz="1400" dirty="0"/>
              <a:t> </a:t>
            </a:r>
            <a:r>
              <a:rPr lang="fr-FR" sz="1400" dirty="0" err="1"/>
              <a:t>equipped</a:t>
            </a:r>
            <a:r>
              <a:rPr lang="fr-FR" sz="1400" dirty="0"/>
              <a:t> </a:t>
            </a:r>
            <a:r>
              <a:rPr lang="en-US" sz="1400" dirty="0"/>
              <a:t>with a Flame </a:t>
            </a:r>
            <a:r>
              <a:rPr lang="en-US" sz="1400" dirty="0" err="1"/>
              <a:t>Ionisation</a:t>
            </a:r>
            <a:r>
              <a:rPr lang="en-US" sz="1400" dirty="0"/>
              <a:t> Detector (</a:t>
            </a:r>
            <a:r>
              <a:rPr lang="en-US" sz="1400" dirty="0" err="1"/>
              <a:t>airmoVOC</a:t>
            </a:r>
            <a:r>
              <a:rPr lang="en-US" sz="1400" dirty="0"/>
              <a:t> C6-C12 from Chromatotec®), an air generator for the flame of the FID and valve actuation (</a:t>
            </a:r>
            <a:r>
              <a:rPr lang="en-US" sz="1400" dirty="0" err="1"/>
              <a:t>airmopure</a:t>
            </a:r>
            <a:r>
              <a:rPr lang="en-US" sz="1400" dirty="0"/>
              <a:t> from Chromatotec®) and a hydrogen generator 99.9999% (</a:t>
            </a:r>
            <a:r>
              <a:rPr lang="en-US" sz="1400" dirty="0" err="1"/>
              <a:t>Hydroxychrom</a:t>
            </a:r>
            <a:r>
              <a:rPr lang="en-US" sz="1400" dirty="0"/>
              <a:t> from Chromatotec®). The integrated TD device comprises a one phase trap specifically chosen for </a:t>
            </a:r>
            <a:r>
              <a:rPr lang="en-US" sz="1400" dirty="0" err="1"/>
              <a:t>Terpenes</a:t>
            </a:r>
            <a:r>
              <a:rPr lang="en-US" sz="1400" dirty="0"/>
              <a:t> analysis.</a:t>
            </a:r>
            <a:endParaRPr lang="fr-FR" altLang="fr-FR" sz="1400" dirty="0"/>
          </a:p>
        </p:txBody>
      </p:sp>
      <p:sp>
        <p:nvSpPr>
          <p:cNvPr id="8196" name="Espace réservé de la date 4"/>
          <p:cNvSpPr>
            <a:spLocks noGrp="1"/>
          </p:cNvSpPr>
          <p:nvPr>
            <p:ph type="dt" sz="quarter" idx="10"/>
          </p:nvPr>
        </p:nvSpPr>
        <p:spPr bwMode="auto">
          <a:noFill/>
          <a:ln>
            <a:miter lim="800000"/>
            <a:headEnd/>
            <a:tailEnd/>
          </a:ln>
        </p:spPr>
        <p:txBody>
          <a:bodyPr/>
          <a:lstStyle/>
          <a:p>
            <a:fld id="{A174841E-50F4-4C07-95C2-E785E10A4814}" type="datetime1">
              <a:rPr lang="fr-FR" altLang="fr-FR" smtClean="0"/>
              <a:pPr/>
              <a:t>23/10/2017</a:t>
            </a:fld>
            <a:endParaRPr lang="fr-FR" altLang="fr-FR"/>
          </a:p>
        </p:txBody>
      </p:sp>
      <p:sp>
        <p:nvSpPr>
          <p:cNvPr id="8197" name="Espace réservé du numéro de diapositive 5"/>
          <p:cNvSpPr>
            <a:spLocks noGrp="1"/>
          </p:cNvSpPr>
          <p:nvPr>
            <p:ph type="sldNum" sz="quarter" idx="12"/>
          </p:nvPr>
        </p:nvSpPr>
        <p:spPr bwMode="auto">
          <a:noFill/>
          <a:ln>
            <a:miter lim="800000"/>
            <a:headEnd/>
            <a:tailEnd/>
          </a:ln>
        </p:spPr>
        <p:txBody>
          <a:bodyPr/>
          <a:lstStyle/>
          <a:p>
            <a:fld id="{7736B3F0-7C06-43FD-AB9F-55FC29D16C66}" type="slidenum">
              <a:rPr lang="fr-FR" altLang="fr-FR"/>
              <a:pPr/>
              <a:t>8</a:t>
            </a:fld>
            <a:endParaRPr lang="fr-FR" altLang="fr-FR"/>
          </a:p>
        </p:txBody>
      </p:sp>
      <p:pic>
        <p:nvPicPr>
          <p:cNvPr id="39938" name="Picture 2"/>
          <p:cNvPicPr>
            <a:picLocks noChangeAspect="1" noChangeArrowheads="1"/>
          </p:cNvPicPr>
          <p:nvPr/>
        </p:nvPicPr>
        <p:blipFill>
          <a:blip r:embed="rId2" cstate="print"/>
          <a:srcRect/>
          <a:stretch>
            <a:fillRect/>
          </a:stretch>
        </p:blipFill>
        <p:spPr bwMode="auto">
          <a:xfrm>
            <a:off x="5220072" y="2636912"/>
            <a:ext cx="3462536" cy="195176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re 1"/>
          <p:cNvSpPr>
            <a:spLocks noGrp="1"/>
          </p:cNvSpPr>
          <p:nvPr>
            <p:ph type="title"/>
          </p:nvPr>
        </p:nvSpPr>
        <p:spPr>
          <a:xfrm>
            <a:off x="468313" y="476250"/>
            <a:ext cx="8229600" cy="1143000"/>
          </a:xfrm>
        </p:spPr>
        <p:txBody>
          <a:bodyPr/>
          <a:lstStyle/>
          <a:p>
            <a:pPr eaLnBrk="1" hangingPunct="1"/>
            <a:r>
              <a:rPr lang="en-US" altLang="fr-FR"/>
              <a:t>Outline</a:t>
            </a:r>
          </a:p>
        </p:txBody>
      </p:sp>
      <p:sp>
        <p:nvSpPr>
          <p:cNvPr id="7171" name="Espace réservé du contenu 4"/>
          <p:cNvSpPr>
            <a:spLocks noGrp="1"/>
          </p:cNvSpPr>
          <p:nvPr>
            <p:ph idx="1"/>
          </p:nvPr>
        </p:nvSpPr>
        <p:spPr>
          <a:xfrm>
            <a:off x="468313" y="1484313"/>
            <a:ext cx="8229600" cy="4525962"/>
          </a:xfrm>
        </p:spPr>
        <p:txBody>
          <a:bodyPr/>
          <a:lstStyle/>
          <a:p>
            <a:pPr eaLnBrk="1" hangingPunct="1"/>
            <a:r>
              <a:rPr lang="en-US" altLang="fr-FR" sz="2800" dirty="0"/>
              <a:t>Introduction</a:t>
            </a:r>
          </a:p>
          <a:p>
            <a:pPr eaLnBrk="1" hangingPunct="1"/>
            <a:endParaRPr lang="en-US" altLang="fr-FR" sz="2800" dirty="0"/>
          </a:p>
          <a:p>
            <a:pPr eaLnBrk="1" hangingPunct="1"/>
            <a:r>
              <a:rPr lang="en-US" altLang="fr-FR" sz="2800" dirty="0"/>
              <a:t>Instrument presentation</a:t>
            </a:r>
          </a:p>
          <a:p>
            <a:pPr eaLnBrk="1" hangingPunct="1"/>
            <a:endParaRPr lang="en-US" altLang="fr-FR" sz="2800" dirty="0"/>
          </a:p>
          <a:p>
            <a:pPr eaLnBrk="1" hangingPunct="1"/>
            <a:r>
              <a:rPr lang="en-US" altLang="fr-FR" sz="2800" dirty="0"/>
              <a:t>Laboratory study</a:t>
            </a:r>
          </a:p>
          <a:p>
            <a:pPr eaLnBrk="1" hangingPunct="1"/>
            <a:endParaRPr lang="en-US" altLang="fr-FR" sz="2800" dirty="0"/>
          </a:p>
          <a:p>
            <a:pPr eaLnBrk="1" hangingPunct="1"/>
            <a:r>
              <a:rPr lang="en-US" altLang="fr-FR" sz="2800" dirty="0"/>
              <a:t>Field study</a:t>
            </a:r>
          </a:p>
          <a:p>
            <a:pPr eaLnBrk="1" hangingPunct="1"/>
            <a:endParaRPr lang="en-US" altLang="fr-FR" sz="2800" dirty="0"/>
          </a:p>
          <a:p>
            <a:pPr eaLnBrk="1" hangingPunct="1"/>
            <a:r>
              <a:rPr lang="en-US" altLang="fr-FR" sz="2800" dirty="0"/>
              <a:t>Conclusion </a:t>
            </a:r>
          </a:p>
          <a:p>
            <a:pPr eaLnBrk="1" hangingPunct="1"/>
            <a:endParaRPr lang="en-US" altLang="fr-FR" dirty="0"/>
          </a:p>
        </p:txBody>
      </p:sp>
      <p:sp>
        <p:nvSpPr>
          <p:cNvPr id="7172" name="Espace réservé de la date 3"/>
          <p:cNvSpPr>
            <a:spLocks noGrp="1"/>
          </p:cNvSpPr>
          <p:nvPr>
            <p:ph type="dt" sz="quarter" idx="10"/>
          </p:nvPr>
        </p:nvSpPr>
        <p:spPr bwMode="auto">
          <a:noFill/>
          <a:ln>
            <a:miter lim="800000"/>
            <a:headEnd/>
            <a:tailEnd/>
          </a:ln>
        </p:spPr>
        <p:txBody>
          <a:bodyPr/>
          <a:lstStyle/>
          <a:p>
            <a:fld id="{DC5E7747-0A21-4EFD-ACBC-374D70684287}" type="datetime1">
              <a:rPr lang="fr-FR" altLang="fr-FR" smtClean="0"/>
              <a:pPr/>
              <a:t>23/10/2017</a:t>
            </a:fld>
            <a:endParaRPr lang="fr-FR" altLang="fr-FR"/>
          </a:p>
        </p:txBody>
      </p:sp>
      <p:sp>
        <p:nvSpPr>
          <p:cNvPr id="7173" name="Espace réservé du numéro de diapositive 5"/>
          <p:cNvSpPr>
            <a:spLocks noGrp="1"/>
          </p:cNvSpPr>
          <p:nvPr>
            <p:ph type="sldNum" sz="quarter" idx="12"/>
          </p:nvPr>
        </p:nvSpPr>
        <p:spPr bwMode="auto">
          <a:noFill/>
          <a:ln>
            <a:miter lim="800000"/>
            <a:headEnd/>
            <a:tailEnd/>
          </a:ln>
        </p:spPr>
        <p:txBody>
          <a:bodyPr/>
          <a:lstStyle/>
          <a:p>
            <a:fld id="{A8F1872D-5382-4A9B-B288-5EE21EA19DB5}" type="slidenum">
              <a:rPr lang="fr-FR" altLang="fr-FR"/>
              <a:pPr/>
              <a:t>9</a:t>
            </a:fld>
            <a:endParaRPr lang="fr-FR" altLang="fr-F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re 1"/>
          <p:cNvSpPr>
            <a:spLocks noGrp="1"/>
          </p:cNvSpPr>
          <p:nvPr>
            <p:ph type="title"/>
          </p:nvPr>
        </p:nvSpPr>
        <p:spPr>
          <a:xfrm>
            <a:off x="457200" y="-99392"/>
            <a:ext cx="8229600" cy="1143000"/>
          </a:xfrm>
        </p:spPr>
        <p:txBody>
          <a:bodyPr/>
          <a:lstStyle/>
          <a:p>
            <a:pPr eaLnBrk="1" hangingPunct="1"/>
            <a:r>
              <a:rPr lang="en-US" altLang="fr-FR" dirty="0"/>
              <a:t>Laboratory study</a:t>
            </a:r>
          </a:p>
        </p:txBody>
      </p:sp>
      <p:sp>
        <p:nvSpPr>
          <p:cNvPr id="8195" name="Espace réservé du contenu 2"/>
          <p:cNvSpPr>
            <a:spLocks noGrp="1"/>
          </p:cNvSpPr>
          <p:nvPr>
            <p:ph sz="half" idx="1"/>
          </p:nvPr>
        </p:nvSpPr>
        <p:spPr/>
        <p:txBody>
          <a:bodyPr/>
          <a:lstStyle/>
          <a:p>
            <a:r>
              <a:rPr lang="fr-FR" sz="1800" dirty="0"/>
              <a:t>To optimise the </a:t>
            </a:r>
            <a:r>
              <a:rPr lang="fr-FR" sz="1800" dirty="0" err="1"/>
              <a:t>method</a:t>
            </a:r>
            <a:r>
              <a:rPr lang="fr-FR" sz="1800" dirty="0"/>
              <a:t> for </a:t>
            </a:r>
            <a:r>
              <a:rPr lang="fr-FR" sz="1800" dirty="0" err="1"/>
              <a:t>terpenes</a:t>
            </a:r>
            <a:r>
              <a:rPr lang="fr-FR" sz="1800" dirty="0"/>
              <a:t> </a:t>
            </a:r>
            <a:r>
              <a:rPr lang="fr-FR" sz="1800" dirty="0" err="1"/>
              <a:t>measurement</a:t>
            </a:r>
            <a:r>
              <a:rPr lang="fr-FR" sz="1800" dirty="0"/>
              <a:t>, </a:t>
            </a:r>
            <a:r>
              <a:rPr lang="en-US" sz="1800" dirty="0"/>
              <a:t>the first step was to know </a:t>
            </a:r>
            <a:r>
              <a:rPr lang="fr-FR" sz="1800" dirty="0" err="1"/>
              <a:t>what</a:t>
            </a:r>
            <a:r>
              <a:rPr lang="fr-FR" sz="1800" dirty="0"/>
              <a:t> </a:t>
            </a:r>
            <a:r>
              <a:rPr lang="fr-FR" sz="1800" dirty="0" err="1"/>
              <a:t>species</a:t>
            </a:r>
            <a:r>
              <a:rPr lang="fr-FR" sz="1800" dirty="0"/>
              <a:t> to </a:t>
            </a:r>
            <a:r>
              <a:rPr lang="fr-FR" sz="1800" dirty="0" err="1"/>
              <a:t>expect</a:t>
            </a:r>
            <a:r>
              <a:rPr lang="fr-FR" sz="1800" dirty="0"/>
              <a:t>. </a:t>
            </a:r>
            <a:r>
              <a:rPr lang="fr-FR" sz="1800" dirty="0" err="1"/>
              <a:t>Therefore</a:t>
            </a:r>
            <a:r>
              <a:rPr lang="fr-FR" sz="1800" dirty="0"/>
              <a:t>, </a:t>
            </a:r>
            <a:r>
              <a:rPr lang="fr-FR" sz="1800" dirty="0" err="1"/>
              <a:t>we</a:t>
            </a:r>
            <a:r>
              <a:rPr lang="fr-FR" sz="1800" dirty="0"/>
              <a:t> </a:t>
            </a:r>
            <a:r>
              <a:rPr lang="fr-FR" sz="1800" dirty="0" err="1"/>
              <a:t>collected</a:t>
            </a:r>
            <a:r>
              <a:rPr lang="fr-FR" sz="1800" dirty="0"/>
              <a:t> </a:t>
            </a:r>
            <a:r>
              <a:rPr lang="fr-FR" sz="1800" dirty="0" err="1"/>
              <a:t>broken</a:t>
            </a:r>
            <a:r>
              <a:rPr lang="fr-FR" sz="1800" dirty="0"/>
              <a:t> pine </a:t>
            </a:r>
            <a:r>
              <a:rPr lang="fr-FR" sz="1800" dirty="0" err="1"/>
              <a:t>twigs</a:t>
            </a:r>
            <a:r>
              <a:rPr lang="fr-FR" sz="1800" dirty="0"/>
              <a:t> and pine </a:t>
            </a:r>
            <a:r>
              <a:rPr lang="fr-FR" sz="1800" dirty="0" err="1"/>
              <a:t>needles</a:t>
            </a:r>
            <a:r>
              <a:rPr lang="fr-FR" sz="1800" dirty="0"/>
              <a:t> and </a:t>
            </a:r>
            <a:r>
              <a:rPr lang="fr-FR" sz="1800" dirty="0" err="1"/>
              <a:t>placed</a:t>
            </a:r>
            <a:r>
              <a:rPr lang="fr-FR" sz="1800" dirty="0"/>
              <a:t> </a:t>
            </a:r>
            <a:r>
              <a:rPr lang="en-US" sz="1800" dirty="0"/>
              <a:t>them in a glass container </a:t>
            </a:r>
            <a:r>
              <a:rPr lang="fr-FR" sz="1800" dirty="0"/>
              <a:t>for </a:t>
            </a:r>
            <a:r>
              <a:rPr lang="fr-FR" sz="1800" dirty="0" err="1"/>
              <a:t>laboratory</a:t>
            </a:r>
            <a:r>
              <a:rPr lang="fr-FR" sz="1800" dirty="0"/>
              <a:t> </a:t>
            </a:r>
            <a:r>
              <a:rPr lang="fr-FR" sz="1800" dirty="0" err="1"/>
              <a:t>analysis</a:t>
            </a:r>
            <a:r>
              <a:rPr lang="fr-FR" sz="1800" dirty="0"/>
              <a:t>.</a:t>
            </a:r>
            <a:endParaRPr lang="fr-FR" altLang="fr-FR" sz="1400" dirty="0"/>
          </a:p>
        </p:txBody>
      </p:sp>
      <p:sp>
        <p:nvSpPr>
          <p:cNvPr id="8196" name="Espace réservé de la date 4"/>
          <p:cNvSpPr>
            <a:spLocks noGrp="1"/>
          </p:cNvSpPr>
          <p:nvPr>
            <p:ph type="dt" sz="quarter" idx="10"/>
          </p:nvPr>
        </p:nvSpPr>
        <p:spPr bwMode="auto">
          <a:noFill/>
          <a:ln>
            <a:miter lim="800000"/>
            <a:headEnd/>
            <a:tailEnd/>
          </a:ln>
        </p:spPr>
        <p:txBody>
          <a:bodyPr/>
          <a:lstStyle/>
          <a:p>
            <a:fld id="{A174841E-50F4-4C07-95C2-E785E10A4814}" type="datetime1">
              <a:rPr lang="fr-FR" altLang="fr-FR" smtClean="0"/>
              <a:pPr/>
              <a:t>23/10/2017</a:t>
            </a:fld>
            <a:endParaRPr lang="fr-FR" altLang="fr-FR"/>
          </a:p>
        </p:txBody>
      </p:sp>
      <p:sp>
        <p:nvSpPr>
          <p:cNvPr id="8197" name="Espace réservé du numéro de diapositive 5"/>
          <p:cNvSpPr>
            <a:spLocks noGrp="1"/>
          </p:cNvSpPr>
          <p:nvPr>
            <p:ph type="sldNum" sz="quarter" idx="12"/>
          </p:nvPr>
        </p:nvSpPr>
        <p:spPr bwMode="auto">
          <a:noFill/>
          <a:ln>
            <a:miter lim="800000"/>
            <a:headEnd/>
            <a:tailEnd/>
          </a:ln>
        </p:spPr>
        <p:txBody>
          <a:bodyPr/>
          <a:lstStyle/>
          <a:p>
            <a:fld id="{7736B3F0-7C06-43FD-AB9F-55FC29D16C66}" type="slidenum">
              <a:rPr lang="fr-FR" altLang="fr-FR"/>
              <a:pPr/>
              <a:t>10</a:t>
            </a:fld>
            <a:endParaRPr lang="fr-FR" altLang="fr-FR"/>
          </a:p>
        </p:txBody>
      </p:sp>
      <p:pic>
        <p:nvPicPr>
          <p:cNvPr id="40962" name="Picture 2" descr="http://www.terawarner.com/hhh/istockimages/pine-needles-branch.jpg"/>
          <p:cNvPicPr>
            <a:picLocks noChangeAspect="1" noChangeArrowheads="1"/>
          </p:cNvPicPr>
          <p:nvPr/>
        </p:nvPicPr>
        <p:blipFill>
          <a:blip r:embed="rId2" cstate="print"/>
          <a:srcRect/>
          <a:stretch>
            <a:fillRect/>
          </a:stretch>
        </p:blipFill>
        <p:spPr bwMode="auto">
          <a:xfrm>
            <a:off x="4788024" y="2276872"/>
            <a:ext cx="4133850" cy="2752725"/>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re 1"/>
          <p:cNvSpPr>
            <a:spLocks noGrp="1"/>
          </p:cNvSpPr>
          <p:nvPr>
            <p:ph type="title"/>
          </p:nvPr>
        </p:nvSpPr>
        <p:spPr>
          <a:xfrm>
            <a:off x="457200" y="-99392"/>
            <a:ext cx="8229600" cy="1143000"/>
          </a:xfrm>
        </p:spPr>
        <p:txBody>
          <a:bodyPr/>
          <a:lstStyle/>
          <a:p>
            <a:pPr eaLnBrk="1" hangingPunct="1"/>
            <a:r>
              <a:rPr lang="en-US" altLang="fr-FR" dirty="0"/>
              <a:t>Laboratory study</a:t>
            </a:r>
          </a:p>
        </p:txBody>
      </p:sp>
      <p:sp>
        <p:nvSpPr>
          <p:cNvPr id="8196" name="Espace réservé de la date 4"/>
          <p:cNvSpPr>
            <a:spLocks noGrp="1"/>
          </p:cNvSpPr>
          <p:nvPr>
            <p:ph type="dt" sz="quarter" idx="10"/>
          </p:nvPr>
        </p:nvSpPr>
        <p:spPr bwMode="auto">
          <a:noFill/>
          <a:ln>
            <a:miter lim="800000"/>
            <a:headEnd/>
            <a:tailEnd/>
          </a:ln>
        </p:spPr>
        <p:txBody>
          <a:bodyPr/>
          <a:lstStyle/>
          <a:p>
            <a:fld id="{A174841E-50F4-4C07-95C2-E785E10A4814}" type="datetime1">
              <a:rPr lang="fr-FR" altLang="fr-FR" smtClean="0"/>
              <a:pPr/>
              <a:t>23/10/2017</a:t>
            </a:fld>
            <a:endParaRPr lang="fr-FR" altLang="fr-FR"/>
          </a:p>
        </p:txBody>
      </p:sp>
      <p:sp>
        <p:nvSpPr>
          <p:cNvPr id="8197" name="Espace réservé du numéro de diapositive 5"/>
          <p:cNvSpPr>
            <a:spLocks noGrp="1"/>
          </p:cNvSpPr>
          <p:nvPr>
            <p:ph type="sldNum" sz="quarter" idx="12"/>
          </p:nvPr>
        </p:nvSpPr>
        <p:spPr bwMode="auto">
          <a:noFill/>
          <a:ln>
            <a:miter lim="800000"/>
            <a:headEnd/>
            <a:tailEnd/>
          </a:ln>
        </p:spPr>
        <p:txBody>
          <a:bodyPr/>
          <a:lstStyle/>
          <a:p>
            <a:fld id="{7736B3F0-7C06-43FD-AB9F-55FC29D16C66}" type="slidenum">
              <a:rPr lang="fr-FR" altLang="fr-FR"/>
              <a:pPr/>
              <a:t>11</a:t>
            </a:fld>
            <a:endParaRPr lang="fr-FR" altLang="fr-FR"/>
          </a:p>
        </p:txBody>
      </p:sp>
      <p:pic>
        <p:nvPicPr>
          <p:cNvPr id="58370" name="Picture 2"/>
          <p:cNvPicPr>
            <a:picLocks noChangeAspect="1" noChangeArrowheads="1"/>
          </p:cNvPicPr>
          <p:nvPr/>
        </p:nvPicPr>
        <p:blipFill>
          <a:blip r:embed="rId2" cstate="print"/>
          <a:srcRect b="53003"/>
          <a:stretch>
            <a:fillRect/>
          </a:stretch>
        </p:blipFill>
        <p:spPr bwMode="auto">
          <a:xfrm>
            <a:off x="611960" y="1670287"/>
            <a:ext cx="3600000" cy="2610272"/>
          </a:xfrm>
          <a:prstGeom prst="rect">
            <a:avLst/>
          </a:prstGeom>
          <a:noFill/>
          <a:ln w="9525">
            <a:noFill/>
            <a:miter lim="800000"/>
            <a:headEnd/>
            <a:tailEnd/>
          </a:ln>
        </p:spPr>
      </p:pic>
      <p:pic>
        <p:nvPicPr>
          <p:cNvPr id="58371" name="Picture 3"/>
          <p:cNvPicPr>
            <a:picLocks noChangeAspect="1" noChangeArrowheads="1"/>
          </p:cNvPicPr>
          <p:nvPr/>
        </p:nvPicPr>
        <p:blipFill>
          <a:blip r:embed="rId2" cstate="print"/>
          <a:srcRect t="51480"/>
          <a:stretch>
            <a:fillRect/>
          </a:stretch>
        </p:blipFill>
        <p:spPr bwMode="auto">
          <a:xfrm>
            <a:off x="4427984" y="1670287"/>
            <a:ext cx="3600000" cy="2694817"/>
          </a:xfrm>
          <a:prstGeom prst="rect">
            <a:avLst/>
          </a:prstGeom>
          <a:noFill/>
          <a:ln w="9525">
            <a:noFill/>
            <a:miter lim="800000"/>
            <a:headEnd/>
            <a:tailEnd/>
          </a:ln>
        </p:spPr>
      </p:pic>
      <p:sp>
        <p:nvSpPr>
          <p:cNvPr id="10" name="Rectangle 9"/>
          <p:cNvSpPr/>
          <p:nvPr/>
        </p:nvSpPr>
        <p:spPr>
          <a:xfrm>
            <a:off x="1403648" y="4941168"/>
            <a:ext cx="6048672" cy="923330"/>
          </a:xfrm>
          <a:prstGeom prst="rect">
            <a:avLst/>
          </a:prstGeom>
        </p:spPr>
        <p:txBody>
          <a:bodyPr wrap="square">
            <a:spAutoFit/>
          </a:bodyPr>
          <a:lstStyle/>
          <a:p>
            <a:r>
              <a:rPr lang="el-GR" dirty="0"/>
              <a:t>α-</a:t>
            </a:r>
            <a:r>
              <a:rPr lang="fr-FR" dirty="0" err="1"/>
              <a:t>pinene</a:t>
            </a:r>
            <a:r>
              <a:rPr lang="fr-FR" dirty="0"/>
              <a:t> and </a:t>
            </a:r>
            <a:r>
              <a:rPr lang="el-GR" dirty="0"/>
              <a:t>β-</a:t>
            </a:r>
            <a:r>
              <a:rPr lang="fr-FR" dirty="0" err="1"/>
              <a:t>pinene</a:t>
            </a:r>
            <a:r>
              <a:rPr lang="fr-FR" dirty="0"/>
              <a:t> </a:t>
            </a:r>
            <a:r>
              <a:rPr lang="fr-FR" dirty="0" err="1"/>
              <a:t>represents</a:t>
            </a:r>
            <a:r>
              <a:rPr lang="fr-FR" dirty="0"/>
              <a:t> 84% of the</a:t>
            </a:r>
          </a:p>
          <a:p>
            <a:r>
              <a:rPr lang="fr-FR" dirty="0" err="1"/>
              <a:t>overall</a:t>
            </a:r>
            <a:r>
              <a:rPr lang="fr-FR" dirty="0"/>
              <a:t> </a:t>
            </a:r>
            <a:r>
              <a:rPr lang="fr-FR" dirty="0" err="1"/>
              <a:t>Terpenes</a:t>
            </a:r>
            <a:r>
              <a:rPr lang="fr-FR" dirty="0"/>
              <a:t> mass </a:t>
            </a:r>
            <a:r>
              <a:rPr lang="fr-FR" dirty="0" err="1"/>
              <a:t>analysed</a:t>
            </a:r>
            <a:r>
              <a:rPr lang="fr-FR" dirty="0"/>
              <a:t> </a:t>
            </a:r>
            <a:r>
              <a:rPr lang="fr-FR" dirty="0" err="1"/>
              <a:t>from</a:t>
            </a:r>
            <a:r>
              <a:rPr lang="fr-FR" dirty="0"/>
              <a:t> </a:t>
            </a:r>
            <a:r>
              <a:rPr lang="fr-FR" dirty="0" err="1"/>
              <a:t>broken</a:t>
            </a:r>
            <a:r>
              <a:rPr lang="fr-FR" dirty="0"/>
              <a:t> pine </a:t>
            </a:r>
            <a:r>
              <a:rPr lang="fr-FR" dirty="0" err="1"/>
              <a:t>twigs</a:t>
            </a:r>
            <a:r>
              <a:rPr lang="fr-FR" dirty="0"/>
              <a:t> and pine </a:t>
            </a:r>
            <a:r>
              <a:rPr lang="fr-FR" dirty="0" err="1"/>
              <a:t>needles</a:t>
            </a:r>
            <a:r>
              <a:rPr lang="fr-FR" dirty="0"/>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fr-FR" dirty="0"/>
              <a:t>Peak 1: </a:t>
            </a:r>
            <a:r>
              <a:rPr lang="el-GR" dirty="0"/>
              <a:t>α</a:t>
            </a:r>
            <a:r>
              <a:rPr lang="fr-FR" dirty="0"/>
              <a:t>-</a:t>
            </a:r>
            <a:r>
              <a:rPr lang="fr-FR" dirty="0" err="1"/>
              <a:t>pinene</a:t>
            </a:r>
            <a:endParaRPr lang="el-GR" dirty="0"/>
          </a:p>
        </p:txBody>
      </p:sp>
      <p:graphicFrame>
        <p:nvGraphicFramePr>
          <p:cNvPr id="22583" name="Group 55"/>
          <p:cNvGraphicFramePr>
            <a:graphicFrameLocks noGrp="1"/>
          </p:cNvGraphicFramePr>
          <p:nvPr>
            <p:ph idx="1"/>
          </p:nvPr>
        </p:nvGraphicFramePr>
        <p:xfrm>
          <a:off x="5364163" y="2708275"/>
          <a:ext cx="1920875" cy="2808289"/>
        </p:xfrm>
        <a:graphic>
          <a:graphicData uri="http://schemas.openxmlformats.org/drawingml/2006/table">
            <a:tbl>
              <a:tblPr/>
              <a:tblGrid>
                <a:gridCol w="960437">
                  <a:extLst>
                    <a:ext uri="{9D8B030D-6E8A-4147-A177-3AD203B41FA5}">
                      <a16:colId xmlns:a16="http://schemas.microsoft.com/office/drawing/2014/main" val="20000"/>
                    </a:ext>
                  </a:extLst>
                </a:gridCol>
                <a:gridCol w="960438">
                  <a:extLst>
                    <a:ext uri="{9D8B030D-6E8A-4147-A177-3AD203B41FA5}">
                      <a16:colId xmlns:a16="http://schemas.microsoft.com/office/drawing/2014/main" val="20001"/>
                    </a:ext>
                  </a:extLst>
                </a:gridCol>
              </a:tblGrid>
              <a:tr h="48895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dirty="0">
                          <a:ln>
                            <a:noFill/>
                          </a:ln>
                          <a:solidFill>
                            <a:schemeClr val="tx1"/>
                          </a:solidFill>
                          <a:effectLst/>
                          <a:latin typeface="Arial" charset="0"/>
                        </a:rPr>
                        <a:t>m/z</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 exp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3375">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1" i="0" u="none" strike="noStrike" cap="none" normalizeH="0" baseline="0">
                          <a:ln>
                            <a:noFill/>
                          </a:ln>
                          <a:solidFill>
                            <a:schemeClr val="tx2"/>
                          </a:solidFill>
                          <a:effectLst/>
                          <a:latin typeface="Arial" charset="0"/>
                        </a:rPr>
                        <a:t>93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1" i="0" u="none" strike="noStrike" cap="none" normalizeH="0" baseline="0">
                          <a:ln>
                            <a:noFill/>
                          </a:ln>
                          <a:solidFill>
                            <a:schemeClr val="tx2"/>
                          </a:solidFill>
                          <a:effectLst/>
                          <a:latin typeface="Arial"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02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106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1788">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68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1788">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69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1788">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1" i="0" u="none" strike="noStrike" cap="none" normalizeH="0" baseline="0">
                          <a:ln>
                            <a:noFill/>
                          </a:ln>
                          <a:solidFill>
                            <a:schemeClr val="tx2"/>
                          </a:solidFill>
                          <a:effectLst/>
                          <a:latin typeface="Arial" charset="0"/>
                        </a:rPr>
                        <a:t>77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1" i="0" u="none" strike="noStrike" cap="none" normalizeH="0" baseline="0">
                          <a:ln>
                            <a:noFill/>
                          </a:ln>
                          <a:solidFill>
                            <a:schemeClr val="tx2"/>
                          </a:solidFill>
                          <a:effectLst/>
                          <a:latin typeface="Arial" charset="0"/>
                        </a:rPr>
                        <a:t>41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02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1" i="0" u="none" strike="noStrike" cap="none" normalizeH="0" baseline="0">
                          <a:ln>
                            <a:noFill/>
                          </a:ln>
                          <a:solidFill>
                            <a:schemeClr val="tx2"/>
                          </a:solidFill>
                          <a:effectLst/>
                          <a:latin typeface="Arial" charset="0"/>
                        </a:rPr>
                        <a:t>79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1" i="0" u="none" strike="noStrike" cap="none" normalizeH="0" baseline="0">
                          <a:ln>
                            <a:noFill/>
                          </a:ln>
                          <a:solidFill>
                            <a:schemeClr val="tx2"/>
                          </a:solidFill>
                          <a:effectLst/>
                          <a:latin typeface="Arial" charset="0"/>
                        </a:rPr>
                        <a:t>31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02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121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dirty="0">
                          <a:ln>
                            <a:noFill/>
                          </a:ln>
                          <a:solidFill>
                            <a:schemeClr val="tx1"/>
                          </a:solidFill>
                          <a:effectLst/>
                          <a:latin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pic>
        <p:nvPicPr>
          <p:cNvPr id="22565" name="Picture 37" descr="apinene"/>
          <p:cNvPicPr>
            <a:picLocks noChangeAspect="1" noChangeArrowheads="1"/>
          </p:cNvPicPr>
          <p:nvPr/>
        </p:nvPicPr>
        <p:blipFill>
          <a:blip r:embed="rId2" cstate="print"/>
          <a:srcRect/>
          <a:stretch>
            <a:fillRect/>
          </a:stretch>
        </p:blipFill>
        <p:spPr bwMode="auto">
          <a:xfrm>
            <a:off x="468313" y="1844675"/>
            <a:ext cx="4029075" cy="424815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fr-FR" dirty="0"/>
              <a:t>Peak 2 : </a:t>
            </a:r>
            <a:r>
              <a:rPr lang="fr-FR" dirty="0" err="1"/>
              <a:t>Camphene</a:t>
            </a:r>
            <a:endParaRPr lang="fr-FR" dirty="0"/>
          </a:p>
        </p:txBody>
      </p:sp>
      <p:graphicFrame>
        <p:nvGraphicFramePr>
          <p:cNvPr id="23622" name="Group 70"/>
          <p:cNvGraphicFramePr>
            <a:graphicFrameLocks noGrp="1"/>
          </p:cNvGraphicFramePr>
          <p:nvPr>
            <p:ph sz="half" idx="2"/>
          </p:nvPr>
        </p:nvGraphicFramePr>
        <p:xfrm>
          <a:off x="5148263" y="2349500"/>
          <a:ext cx="2230437" cy="2835276"/>
        </p:xfrm>
        <a:graphic>
          <a:graphicData uri="http://schemas.openxmlformats.org/drawingml/2006/table">
            <a:tbl>
              <a:tblPr/>
              <a:tblGrid>
                <a:gridCol w="1116012">
                  <a:extLst>
                    <a:ext uri="{9D8B030D-6E8A-4147-A177-3AD203B41FA5}">
                      <a16:colId xmlns:a16="http://schemas.microsoft.com/office/drawing/2014/main" val="20000"/>
                    </a:ext>
                  </a:extLst>
                </a:gridCol>
                <a:gridCol w="1114425">
                  <a:extLst>
                    <a:ext uri="{9D8B030D-6E8A-4147-A177-3AD203B41FA5}">
                      <a16:colId xmlns:a16="http://schemas.microsoft.com/office/drawing/2014/main" val="20001"/>
                    </a:ext>
                  </a:extLst>
                </a:gridCol>
              </a:tblGrid>
              <a:tr h="381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dirty="0">
                          <a:ln>
                            <a:noFill/>
                          </a:ln>
                          <a:solidFill>
                            <a:schemeClr val="tx1"/>
                          </a:solidFill>
                          <a:effectLst/>
                          <a:latin typeface="Arial" charset="0"/>
                        </a:rPr>
                        <a:t>m/z</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 Exp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115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1" i="0" u="none" strike="noStrike" cap="none" normalizeH="0" baseline="0">
                          <a:ln>
                            <a:noFill/>
                          </a:ln>
                          <a:solidFill>
                            <a:schemeClr val="tx2"/>
                          </a:solidFill>
                          <a:effectLst/>
                          <a:latin typeface="Arial" charset="0"/>
                        </a:rPr>
                        <a:t>93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1" i="0" u="none" strike="noStrike" cap="none" normalizeH="0" baseline="0">
                          <a:ln>
                            <a:noFill/>
                          </a:ln>
                          <a:solidFill>
                            <a:schemeClr val="tx2"/>
                          </a:solidFill>
                          <a:effectLst/>
                          <a:latin typeface="Arial"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7975">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106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21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43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57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95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68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34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7975">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69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22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095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77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07975">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79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53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07975">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121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dirty="0">
                          <a:ln>
                            <a:noFill/>
                          </a:ln>
                          <a:solidFill>
                            <a:schemeClr val="tx1"/>
                          </a:solidFill>
                          <a:effectLst/>
                          <a:latin typeface="Arial" charset="0"/>
                        </a:rPr>
                        <a:t>31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pic>
        <p:nvPicPr>
          <p:cNvPr id="23599" name="Picture 47" descr="Camphene"/>
          <p:cNvPicPr>
            <a:picLocks noChangeAspect="1" noChangeArrowheads="1"/>
          </p:cNvPicPr>
          <p:nvPr/>
        </p:nvPicPr>
        <p:blipFill>
          <a:blip r:embed="rId2" cstate="print"/>
          <a:srcRect/>
          <a:stretch>
            <a:fillRect/>
          </a:stretch>
        </p:blipFill>
        <p:spPr bwMode="auto">
          <a:xfrm>
            <a:off x="395288" y="1844675"/>
            <a:ext cx="4371975" cy="424815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fr-FR" dirty="0"/>
              <a:t>Peak 3 : </a:t>
            </a:r>
            <a:r>
              <a:rPr lang="el-GR" dirty="0"/>
              <a:t>β</a:t>
            </a:r>
            <a:r>
              <a:rPr lang="fr-FR" dirty="0"/>
              <a:t>-</a:t>
            </a:r>
            <a:r>
              <a:rPr lang="fr-FR" dirty="0" err="1"/>
              <a:t>pinene</a:t>
            </a:r>
            <a:endParaRPr lang="el-GR" dirty="0"/>
          </a:p>
        </p:txBody>
      </p:sp>
      <p:graphicFrame>
        <p:nvGraphicFramePr>
          <p:cNvPr id="24633" name="Group 57"/>
          <p:cNvGraphicFramePr>
            <a:graphicFrameLocks noGrp="1"/>
          </p:cNvGraphicFramePr>
          <p:nvPr>
            <p:ph idx="1"/>
          </p:nvPr>
        </p:nvGraphicFramePr>
        <p:xfrm>
          <a:off x="5219700" y="2420938"/>
          <a:ext cx="2136775" cy="2562860"/>
        </p:xfrm>
        <a:graphic>
          <a:graphicData uri="http://schemas.openxmlformats.org/drawingml/2006/table">
            <a:tbl>
              <a:tblPr/>
              <a:tblGrid>
                <a:gridCol w="1068388">
                  <a:extLst>
                    <a:ext uri="{9D8B030D-6E8A-4147-A177-3AD203B41FA5}">
                      <a16:colId xmlns:a16="http://schemas.microsoft.com/office/drawing/2014/main" val="20000"/>
                    </a:ext>
                  </a:extLst>
                </a:gridCol>
                <a:gridCol w="1068387">
                  <a:extLst>
                    <a:ext uri="{9D8B030D-6E8A-4147-A177-3AD203B41FA5}">
                      <a16:colId xmlns:a16="http://schemas.microsoft.com/office/drawing/2014/main" val="20001"/>
                    </a:ext>
                  </a:extLst>
                </a:gridCol>
              </a:tblGrid>
              <a:tr h="3683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dirty="0">
                          <a:ln>
                            <a:noFill/>
                          </a:ln>
                          <a:solidFill>
                            <a:schemeClr val="tx1"/>
                          </a:solidFill>
                          <a:effectLst/>
                          <a:latin typeface="Arial" charset="0"/>
                        </a:rPr>
                        <a:t>m/z</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 Exp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5241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93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9238">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106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50825">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43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48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50825">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68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49238">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1" i="0" u="none" strike="noStrike" cap="none" normalizeH="0" baseline="0">
                          <a:ln>
                            <a:noFill/>
                          </a:ln>
                          <a:solidFill>
                            <a:schemeClr val="tx2"/>
                          </a:solidFill>
                          <a:effectLst/>
                          <a:latin typeface="Arial" charset="0"/>
                        </a:rPr>
                        <a:t>69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1" i="0" u="none" strike="noStrike" cap="none" normalizeH="0" baseline="0">
                          <a:ln>
                            <a:noFill/>
                          </a:ln>
                          <a:solidFill>
                            <a:schemeClr val="tx2"/>
                          </a:solidFill>
                          <a:effectLst/>
                          <a:latin typeface="Arial" charset="0"/>
                        </a:rPr>
                        <a:t>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50825">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1" i="0" u="none" strike="noStrike" cap="none" normalizeH="0" baseline="0">
                          <a:ln>
                            <a:noFill/>
                          </a:ln>
                          <a:solidFill>
                            <a:schemeClr val="tx2"/>
                          </a:solidFill>
                          <a:effectLst/>
                          <a:latin typeface="Arial" charset="0"/>
                        </a:rPr>
                        <a:t>77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1" i="0" u="none" strike="noStrike" cap="none" normalizeH="0" baseline="0">
                          <a:ln>
                            <a:noFill/>
                          </a:ln>
                          <a:solidFill>
                            <a:schemeClr val="tx2"/>
                          </a:solidFill>
                          <a:effectLst/>
                          <a:latin typeface="Arial" charset="0"/>
                        </a:rPr>
                        <a:t>39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49238">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79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49238">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121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dirty="0">
                          <a:ln>
                            <a:noFill/>
                          </a:ln>
                          <a:solidFill>
                            <a:schemeClr val="tx1"/>
                          </a:solidFill>
                          <a:effectLst/>
                          <a:latin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pic>
        <p:nvPicPr>
          <p:cNvPr id="24613" name="Picture 37" descr="Bpinene"/>
          <p:cNvPicPr>
            <a:picLocks noChangeAspect="1" noChangeArrowheads="1"/>
          </p:cNvPicPr>
          <p:nvPr/>
        </p:nvPicPr>
        <p:blipFill>
          <a:blip r:embed="rId2" cstate="print"/>
          <a:srcRect/>
          <a:stretch>
            <a:fillRect/>
          </a:stretch>
        </p:blipFill>
        <p:spPr bwMode="auto">
          <a:xfrm>
            <a:off x="468313" y="1844675"/>
            <a:ext cx="4514850" cy="4105275"/>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fr-FR" dirty="0"/>
              <a:t>Peak 4 : 3 </a:t>
            </a:r>
            <a:r>
              <a:rPr lang="fr-FR" dirty="0" err="1"/>
              <a:t>carene</a:t>
            </a:r>
            <a:endParaRPr lang="fr-FR" dirty="0"/>
          </a:p>
        </p:txBody>
      </p:sp>
      <p:graphicFrame>
        <p:nvGraphicFramePr>
          <p:cNvPr id="25658" name="Group 58"/>
          <p:cNvGraphicFramePr>
            <a:graphicFrameLocks noGrp="1"/>
          </p:cNvGraphicFramePr>
          <p:nvPr>
            <p:ph idx="1"/>
          </p:nvPr>
        </p:nvGraphicFramePr>
        <p:xfrm>
          <a:off x="5148263" y="2565400"/>
          <a:ext cx="2306637" cy="2519365"/>
        </p:xfrm>
        <a:graphic>
          <a:graphicData uri="http://schemas.openxmlformats.org/drawingml/2006/table">
            <a:tbl>
              <a:tblPr/>
              <a:tblGrid>
                <a:gridCol w="1154112">
                  <a:extLst>
                    <a:ext uri="{9D8B030D-6E8A-4147-A177-3AD203B41FA5}">
                      <a16:colId xmlns:a16="http://schemas.microsoft.com/office/drawing/2014/main" val="20000"/>
                    </a:ext>
                  </a:extLst>
                </a:gridCol>
                <a:gridCol w="1152525">
                  <a:extLst>
                    <a:ext uri="{9D8B030D-6E8A-4147-A177-3AD203B41FA5}">
                      <a16:colId xmlns:a16="http://schemas.microsoft.com/office/drawing/2014/main" val="20001"/>
                    </a:ext>
                  </a:extLst>
                </a:gridCol>
              </a:tblGrid>
              <a:tr h="43815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dirty="0">
                          <a:ln>
                            <a:noFill/>
                          </a:ln>
                          <a:solidFill>
                            <a:schemeClr val="tx1"/>
                          </a:solidFill>
                          <a:effectLst/>
                          <a:latin typeface="Arial" charset="0"/>
                        </a:rPr>
                        <a:t>m/z</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 Exp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0038">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93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68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106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68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68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27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68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69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26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845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1" i="0" u="none" strike="noStrike" cap="none" normalizeH="0" baseline="0">
                          <a:ln>
                            <a:noFill/>
                          </a:ln>
                          <a:solidFill>
                            <a:schemeClr val="tx2"/>
                          </a:solidFill>
                          <a:effectLst/>
                          <a:latin typeface="Arial" charset="0"/>
                        </a:rPr>
                        <a:t>77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1" i="0" u="none" strike="noStrike" cap="none" normalizeH="0" baseline="0">
                          <a:ln>
                            <a:noFill/>
                          </a:ln>
                          <a:solidFill>
                            <a:schemeClr val="tx2"/>
                          </a:solidFill>
                          <a:effectLst/>
                          <a:latin typeface="Arial" charset="0"/>
                        </a:rPr>
                        <a:t>52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95275">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1" i="0" u="none" strike="noStrike" cap="none" normalizeH="0" baseline="0">
                          <a:ln>
                            <a:noFill/>
                          </a:ln>
                          <a:solidFill>
                            <a:schemeClr val="tx2"/>
                          </a:solidFill>
                          <a:effectLst/>
                          <a:latin typeface="Arial" charset="0"/>
                        </a:rPr>
                        <a:t>79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1" i="0" u="none" strike="noStrike" cap="none" normalizeH="0" baseline="0">
                          <a:ln>
                            <a:noFill/>
                          </a:ln>
                          <a:solidFill>
                            <a:schemeClr val="tx2"/>
                          </a:solidFill>
                          <a:effectLst/>
                          <a:latin typeface="Arial"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68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121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dirty="0">
                          <a:ln>
                            <a:noFill/>
                          </a:ln>
                          <a:solidFill>
                            <a:schemeClr val="tx1"/>
                          </a:solidFill>
                          <a:effectLst/>
                          <a:latin typeface="Arial" charset="0"/>
                        </a:rPr>
                        <a:t>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pic>
        <p:nvPicPr>
          <p:cNvPr id="25637" name="Picture 37" descr="3carene"/>
          <p:cNvPicPr>
            <a:picLocks noChangeAspect="1" noChangeArrowheads="1"/>
          </p:cNvPicPr>
          <p:nvPr/>
        </p:nvPicPr>
        <p:blipFill>
          <a:blip r:embed="rId2" cstate="print"/>
          <a:srcRect/>
          <a:stretch>
            <a:fillRect/>
          </a:stretch>
        </p:blipFill>
        <p:spPr bwMode="auto">
          <a:xfrm>
            <a:off x="611188" y="1844675"/>
            <a:ext cx="4392612" cy="4176713"/>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fr-FR" dirty="0"/>
              <a:t>Peak 5: </a:t>
            </a:r>
            <a:r>
              <a:rPr lang="fr-FR" dirty="0" err="1"/>
              <a:t>limonene</a:t>
            </a:r>
            <a:endParaRPr lang="fr-FR" dirty="0"/>
          </a:p>
        </p:txBody>
      </p:sp>
      <p:graphicFrame>
        <p:nvGraphicFramePr>
          <p:cNvPr id="27703" name="Group 55"/>
          <p:cNvGraphicFramePr>
            <a:graphicFrameLocks noGrp="1"/>
          </p:cNvGraphicFramePr>
          <p:nvPr>
            <p:ph idx="1"/>
          </p:nvPr>
        </p:nvGraphicFramePr>
        <p:xfrm>
          <a:off x="4716463" y="2781300"/>
          <a:ext cx="2592387" cy="2238376"/>
        </p:xfrm>
        <a:graphic>
          <a:graphicData uri="http://schemas.openxmlformats.org/drawingml/2006/table">
            <a:tbl>
              <a:tblPr/>
              <a:tblGrid>
                <a:gridCol w="1296987">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tblGrid>
              <a:tr h="441325">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dirty="0">
                          <a:ln>
                            <a:noFill/>
                          </a:ln>
                          <a:solidFill>
                            <a:schemeClr val="tx1"/>
                          </a:solidFill>
                          <a:effectLst/>
                          <a:latin typeface="Arial" charset="0"/>
                        </a:rPr>
                        <a:t>m/z</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 Exp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1625">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93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56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845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106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00038">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1" i="0" u="none" strike="noStrike" cap="none" normalizeH="0" baseline="0">
                          <a:ln>
                            <a:noFill/>
                          </a:ln>
                          <a:solidFill>
                            <a:schemeClr val="tx2"/>
                          </a:solidFill>
                          <a:effectLst/>
                          <a:latin typeface="Arial" charset="0"/>
                        </a:rPr>
                        <a:t>68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1" i="0" u="none" strike="noStrike" cap="none" normalizeH="0" baseline="0">
                          <a:ln>
                            <a:noFill/>
                          </a:ln>
                          <a:solidFill>
                            <a:schemeClr val="tx2"/>
                          </a:solidFill>
                          <a:effectLst/>
                          <a:latin typeface="Arial"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0038">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77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845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79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34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9845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a:ln>
                            <a:noFill/>
                          </a:ln>
                          <a:solidFill>
                            <a:schemeClr val="tx1"/>
                          </a:solidFill>
                          <a:effectLst/>
                          <a:latin typeface="Arial" charset="0"/>
                        </a:rPr>
                        <a:t>121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fr-FR" sz="1200" b="0" i="0" u="none" strike="noStrike" cap="none" normalizeH="0" baseline="0" dirty="0">
                          <a:ln>
                            <a:noFill/>
                          </a:ln>
                          <a:solidFill>
                            <a:schemeClr val="tx1"/>
                          </a:solidFill>
                          <a:effectLst/>
                          <a:latin typeface="Arial"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pic>
        <p:nvPicPr>
          <p:cNvPr id="27685" name="Picture 37" descr="limonene"/>
          <p:cNvPicPr>
            <a:picLocks noChangeAspect="1" noChangeArrowheads="1"/>
          </p:cNvPicPr>
          <p:nvPr/>
        </p:nvPicPr>
        <p:blipFill>
          <a:blip r:embed="rId2" cstate="print"/>
          <a:srcRect/>
          <a:stretch>
            <a:fillRect/>
          </a:stretch>
        </p:blipFill>
        <p:spPr bwMode="auto">
          <a:xfrm>
            <a:off x="684213" y="1916113"/>
            <a:ext cx="3943350" cy="4124325"/>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re 1"/>
          <p:cNvSpPr>
            <a:spLocks noGrp="1"/>
          </p:cNvSpPr>
          <p:nvPr>
            <p:ph type="title"/>
          </p:nvPr>
        </p:nvSpPr>
        <p:spPr>
          <a:xfrm>
            <a:off x="457200" y="-99392"/>
            <a:ext cx="8229600" cy="1143000"/>
          </a:xfrm>
        </p:spPr>
        <p:txBody>
          <a:bodyPr/>
          <a:lstStyle/>
          <a:p>
            <a:pPr eaLnBrk="1" hangingPunct="1"/>
            <a:r>
              <a:rPr lang="en-US" altLang="fr-FR" dirty="0"/>
              <a:t>Laboratory study</a:t>
            </a:r>
          </a:p>
        </p:txBody>
      </p:sp>
      <p:sp>
        <p:nvSpPr>
          <p:cNvPr id="8195" name="Espace réservé du contenu 2"/>
          <p:cNvSpPr>
            <a:spLocks noGrp="1"/>
          </p:cNvSpPr>
          <p:nvPr>
            <p:ph sz="half" idx="1"/>
          </p:nvPr>
        </p:nvSpPr>
        <p:spPr/>
        <p:txBody>
          <a:bodyPr/>
          <a:lstStyle/>
          <a:p>
            <a:r>
              <a:rPr lang="fr-FR" sz="1800" dirty="0"/>
              <a:t>To optimise the </a:t>
            </a:r>
            <a:r>
              <a:rPr lang="fr-FR" sz="1800" dirty="0" err="1"/>
              <a:t>method</a:t>
            </a:r>
            <a:r>
              <a:rPr lang="fr-FR" sz="1800" dirty="0"/>
              <a:t> for </a:t>
            </a:r>
            <a:r>
              <a:rPr lang="fr-FR" sz="1800" dirty="0" err="1"/>
              <a:t>terpenes</a:t>
            </a:r>
            <a:r>
              <a:rPr lang="fr-FR" sz="1800" dirty="0"/>
              <a:t> </a:t>
            </a:r>
            <a:r>
              <a:rPr lang="fr-FR" sz="1800" dirty="0" err="1"/>
              <a:t>measurement</a:t>
            </a:r>
            <a:r>
              <a:rPr lang="fr-FR" sz="1800" dirty="0"/>
              <a:t>, </a:t>
            </a:r>
            <a:r>
              <a:rPr lang="en-US" sz="1800" dirty="0"/>
              <a:t>the first step was to know </a:t>
            </a:r>
            <a:r>
              <a:rPr lang="fr-FR" sz="1800" dirty="0" err="1"/>
              <a:t>what</a:t>
            </a:r>
            <a:r>
              <a:rPr lang="fr-FR" sz="1800" dirty="0"/>
              <a:t> </a:t>
            </a:r>
            <a:r>
              <a:rPr lang="fr-FR" sz="1800" dirty="0" err="1"/>
              <a:t>species</a:t>
            </a:r>
            <a:r>
              <a:rPr lang="fr-FR" sz="1800" dirty="0"/>
              <a:t> to </a:t>
            </a:r>
            <a:r>
              <a:rPr lang="fr-FR" sz="1800" dirty="0" err="1"/>
              <a:t>expect</a:t>
            </a:r>
            <a:r>
              <a:rPr lang="fr-FR" sz="1800" dirty="0"/>
              <a:t>. </a:t>
            </a:r>
            <a:r>
              <a:rPr lang="fr-FR" sz="1800" dirty="0" err="1"/>
              <a:t>Therefore</a:t>
            </a:r>
            <a:r>
              <a:rPr lang="fr-FR" sz="1800" dirty="0"/>
              <a:t>, </a:t>
            </a:r>
            <a:r>
              <a:rPr lang="fr-FR" sz="1800" dirty="0" err="1"/>
              <a:t>we</a:t>
            </a:r>
            <a:r>
              <a:rPr lang="fr-FR" sz="1800" dirty="0"/>
              <a:t> </a:t>
            </a:r>
            <a:r>
              <a:rPr lang="fr-FR" sz="1800" dirty="0" err="1"/>
              <a:t>collected</a:t>
            </a:r>
            <a:r>
              <a:rPr lang="fr-FR" sz="1800" dirty="0"/>
              <a:t> </a:t>
            </a:r>
            <a:r>
              <a:rPr lang="fr-FR" sz="1800" dirty="0" err="1"/>
              <a:t>broken</a:t>
            </a:r>
            <a:r>
              <a:rPr lang="fr-FR" sz="1800" dirty="0"/>
              <a:t> pine </a:t>
            </a:r>
            <a:r>
              <a:rPr lang="fr-FR" sz="1800" dirty="0" err="1"/>
              <a:t>twigs</a:t>
            </a:r>
            <a:r>
              <a:rPr lang="fr-FR" sz="1800" dirty="0"/>
              <a:t> and pine </a:t>
            </a:r>
            <a:r>
              <a:rPr lang="fr-FR" sz="1800" dirty="0" err="1"/>
              <a:t>needles</a:t>
            </a:r>
            <a:r>
              <a:rPr lang="fr-FR" sz="1800" dirty="0"/>
              <a:t> and </a:t>
            </a:r>
            <a:r>
              <a:rPr lang="fr-FR" sz="1800" dirty="0" err="1"/>
              <a:t>placed</a:t>
            </a:r>
            <a:r>
              <a:rPr lang="fr-FR" sz="1800" dirty="0"/>
              <a:t> </a:t>
            </a:r>
            <a:r>
              <a:rPr lang="en-US" sz="1800" dirty="0"/>
              <a:t>them in a glass container </a:t>
            </a:r>
            <a:r>
              <a:rPr lang="fr-FR" sz="1800" dirty="0"/>
              <a:t>for </a:t>
            </a:r>
            <a:r>
              <a:rPr lang="fr-FR" sz="1800" dirty="0" err="1"/>
              <a:t>laboratory</a:t>
            </a:r>
            <a:r>
              <a:rPr lang="fr-FR" sz="1800" dirty="0"/>
              <a:t> </a:t>
            </a:r>
            <a:r>
              <a:rPr lang="fr-FR" sz="1800" dirty="0" err="1"/>
              <a:t>analysis</a:t>
            </a:r>
            <a:r>
              <a:rPr lang="fr-FR" sz="1800" dirty="0"/>
              <a:t>.</a:t>
            </a:r>
            <a:endParaRPr lang="fr-FR" altLang="fr-FR" sz="1400" dirty="0"/>
          </a:p>
        </p:txBody>
      </p:sp>
      <p:sp>
        <p:nvSpPr>
          <p:cNvPr id="8196" name="Espace réservé de la date 4"/>
          <p:cNvSpPr>
            <a:spLocks noGrp="1"/>
          </p:cNvSpPr>
          <p:nvPr>
            <p:ph type="dt" sz="quarter" idx="10"/>
          </p:nvPr>
        </p:nvSpPr>
        <p:spPr bwMode="auto">
          <a:noFill/>
          <a:ln>
            <a:miter lim="800000"/>
            <a:headEnd/>
            <a:tailEnd/>
          </a:ln>
        </p:spPr>
        <p:txBody>
          <a:bodyPr/>
          <a:lstStyle/>
          <a:p>
            <a:fld id="{A174841E-50F4-4C07-95C2-E785E10A4814}" type="datetime1">
              <a:rPr lang="fr-FR" altLang="fr-FR" smtClean="0"/>
              <a:pPr/>
              <a:t>23/10/2017</a:t>
            </a:fld>
            <a:endParaRPr lang="fr-FR" altLang="fr-FR"/>
          </a:p>
        </p:txBody>
      </p:sp>
      <p:sp>
        <p:nvSpPr>
          <p:cNvPr id="8197" name="Espace réservé du numéro de diapositive 5"/>
          <p:cNvSpPr>
            <a:spLocks noGrp="1"/>
          </p:cNvSpPr>
          <p:nvPr>
            <p:ph type="sldNum" sz="quarter" idx="12"/>
          </p:nvPr>
        </p:nvSpPr>
        <p:spPr bwMode="auto">
          <a:noFill/>
          <a:ln>
            <a:miter lim="800000"/>
            <a:headEnd/>
            <a:tailEnd/>
          </a:ln>
        </p:spPr>
        <p:txBody>
          <a:bodyPr/>
          <a:lstStyle/>
          <a:p>
            <a:fld id="{7736B3F0-7C06-43FD-AB9F-55FC29D16C66}" type="slidenum">
              <a:rPr lang="fr-FR" altLang="fr-FR"/>
              <a:pPr/>
              <a:t>17</a:t>
            </a:fld>
            <a:endParaRPr lang="fr-FR" altLang="fr-FR"/>
          </a:p>
        </p:txBody>
      </p:sp>
      <p:pic>
        <p:nvPicPr>
          <p:cNvPr id="64514" name="Picture 2" descr="Résultat de recherche d'images pour &quot;sapin&quot;"/>
          <p:cNvPicPr>
            <a:picLocks noChangeAspect="1" noChangeArrowheads="1"/>
          </p:cNvPicPr>
          <p:nvPr/>
        </p:nvPicPr>
        <p:blipFill>
          <a:blip r:embed="rId2" cstate="print"/>
          <a:srcRect/>
          <a:stretch>
            <a:fillRect/>
          </a:stretch>
        </p:blipFill>
        <p:spPr bwMode="auto">
          <a:xfrm>
            <a:off x="5148064" y="2852936"/>
            <a:ext cx="2466975" cy="1847851"/>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re 1"/>
          <p:cNvSpPr>
            <a:spLocks noGrp="1"/>
          </p:cNvSpPr>
          <p:nvPr>
            <p:ph type="title"/>
          </p:nvPr>
        </p:nvSpPr>
        <p:spPr>
          <a:xfrm>
            <a:off x="457200" y="-99392"/>
            <a:ext cx="8229600" cy="1143000"/>
          </a:xfrm>
        </p:spPr>
        <p:txBody>
          <a:bodyPr/>
          <a:lstStyle/>
          <a:p>
            <a:pPr eaLnBrk="1" hangingPunct="1"/>
            <a:r>
              <a:rPr lang="en-US" altLang="fr-FR" dirty="0"/>
              <a:t>Laboratory study</a:t>
            </a:r>
          </a:p>
        </p:txBody>
      </p:sp>
      <p:sp>
        <p:nvSpPr>
          <p:cNvPr id="8196" name="Espace réservé de la date 4"/>
          <p:cNvSpPr>
            <a:spLocks noGrp="1"/>
          </p:cNvSpPr>
          <p:nvPr>
            <p:ph type="dt" sz="quarter" idx="10"/>
          </p:nvPr>
        </p:nvSpPr>
        <p:spPr bwMode="auto">
          <a:xfrm>
            <a:off x="494184" y="6356350"/>
            <a:ext cx="2133600" cy="365125"/>
          </a:xfrm>
          <a:noFill/>
          <a:ln>
            <a:miter lim="800000"/>
            <a:headEnd/>
            <a:tailEnd/>
          </a:ln>
        </p:spPr>
        <p:txBody>
          <a:bodyPr/>
          <a:lstStyle/>
          <a:p>
            <a:fld id="{A174841E-50F4-4C07-95C2-E785E10A4814}" type="datetime1">
              <a:rPr lang="fr-FR" altLang="fr-FR" smtClean="0"/>
              <a:pPr/>
              <a:t>23/10/2017</a:t>
            </a:fld>
            <a:endParaRPr lang="fr-FR" altLang="fr-FR"/>
          </a:p>
        </p:txBody>
      </p:sp>
      <p:sp>
        <p:nvSpPr>
          <p:cNvPr id="8197" name="Espace réservé du numéro de diapositive 5"/>
          <p:cNvSpPr>
            <a:spLocks noGrp="1"/>
          </p:cNvSpPr>
          <p:nvPr>
            <p:ph type="sldNum" sz="quarter" idx="12"/>
          </p:nvPr>
        </p:nvSpPr>
        <p:spPr bwMode="auto">
          <a:noFill/>
          <a:ln>
            <a:miter lim="800000"/>
            <a:headEnd/>
            <a:tailEnd/>
          </a:ln>
        </p:spPr>
        <p:txBody>
          <a:bodyPr/>
          <a:lstStyle/>
          <a:p>
            <a:fld id="{7736B3F0-7C06-43FD-AB9F-55FC29D16C66}" type="slidenum">
              <a:rPr lang="fr-FR" altLang="fr-FR"/>
              <a:pPr/>
              <a:t>18</a:t>
            </a:fld>
            <a:endParaRPr lang="fr-FR" altLang="fr-FR"/>
          </a:p>
        </p:txBody>
      </p:sp>
      <p:pic>
        <p:nvPicPr>
          <p:cNvPr id="9" name="Picture 8" descr="2014-06-16_104327"/>
          <p:cNvPicPr>
            <a:picLocks noChangeAspect="1" noChangeArrowheads="1"/>
          </p:cNvPicPr>
          <p:nvPr/>
        </p:nvPicPr>
        <p:blipFill>
          <a:blip r:embed="rId2" cstate="print"/>
          <a:srcRect/>
          <a:stretch>
            <a:fillRect/>
          </a:stretch>
        </p:blipFill>
        <p:spPr bwMode="auto">
          <a:xfrm>
            <a:off x="0" y="1883569"/>
            <a:ext cx="9144000" cy="4325937"/>
          </a:xfrm>
          <a:prstGeom prst="rect">
            <a:avLst/>
          </a:prstGeom>
          <a:noFill/>
        </p:spPr>
      </p:pic>
      <p:pic>
        <p:nvPicPr>
          <p:cNvPr id="11" name="Picture 9" descr="2014-06-16_104344"/>
          <p:cNvPicPr>
            <a:picLocks noChangeAspect="1" noChangeArrowheads="1"/>
          </p:cNvPicPr>
          <p:nvPr/>
        </p:nvPicPr>
        <p:blipFill>
          <a:blip r:embed="rId3" cstate="print"/>
          <a:srcRect b="2013"/>
          <a:stretch>
            <a:fillRect/>
          </a:stretch>
        </p:blipFill>
        <p:spPr bwMode="auto">
          <a:xfrm>
            <a:off x="-36512" y="1124744"/>
            <a:ext cx="9144000" cy="352797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fr-FR" dirty="0" err="1"/>
              <a:t>Laboratory</a:t>
            </a:r>
            <a:r>
              <a:rPr lang="fr-FR" dirty="0"/>
              <a:t> </a:t>
            </a:r>
            <a:r>
              <a:rPr lang="fr-FR" dirty="0" err="1"/>
              <a:t>study</a:t>
            </a:r>
            <a:endParaRPr lang="fr-FR" dirty="0"/>
          </a:p>
        </p:txBody>
      </p:sp>
      <p:pic>
        <p:nvPicPr>
          <p:cNvPr id="33796" name="Picture 4" descr="2014-06-16_104500"/>
          <p:cNvPicPr>
            <a:picLocks noChangeAspect="1" noChangeArrowheads="1"/>
          </p:cNvPicPr>
          <p:nvPr/>
        </p:nvPicPr>
        <p:blipFill>
          <a:blip r:embed="rId2" cstate="print"/>
          <a:srcRect/>
          <a:stretch>
            <a:fillRect/>
          </a:stretch>
        </p:blipFill>
        <p:spPr bwMode="auto">
          <a:xfrm>
            <a:off x="0" y="1844675"/>
            <a:ext cx="9144000" cy="5013325"/>
          </a:xfrm>
          <a:prstGeom prst="rect">
            <a:avLst/>
          </a:prstGeom>
          <a:noFill/>
        </p:spPr>
      </p:pic>
      <p:sp>
        <p:nvSpPr>
          <p:cNvPr id="33797" name="Text Box 5"/>
          <p:cNvSpPr txBox="1">
            <a:spLocks noChangeArrowheads="1"/>
          </p:cNvSpPr>
          <p:nvPr/>
        </p:nvSpPr>
        <p:spPr bwMode="auto">
          <a:xfrm>
            <a:off x="2195513" y="2060575"/>
            <a:ext cx="5256212" cy="366713"/>
          </a:xfrm>
          <a:prstGeom prst="rect">
            <a:avLst/>
          </a:prstGeom>
          <a:noFill/>
          <a:ln w="9525">
            <a:noFill/>
            <a:miter lim="800000"/>
            <a:headEnd/>
            <a:tailEnd/>
          </a:ln>
          <a:effectLst/>
        </p:spPr>
        <p:txBody>
          <a:bodyPr>
            <a:spAutoFit/>
          </a:bodyPr>
          <a:lstStyle/>
          <a:p>
            <a:pPr>
              <a:spcBef>
                <a:spcPct val="50000"/>
              </a:spcBef>
            </a:pPr>
            <a:r>
              <a:rPr lang="fr-FR"/>
              <a:t>Identification de 3 nouveaux pics</a:t>
            </a:r>
          </a:p>
        </p:txBody>
      </p:sp>
      <p:sp>
        <p:nvSpPr>
          <p:cNvPr id="33798" name="Line 6"/>
          <p:cNvSpPr>
            <a:spLocks noChangeShapeType="1"/>
          </p:cNvSpPr>
          <p:nvPr/>
        </p:nvSpPr>
        <p:spPr bwMode="auto">
          <a:xfrm flipH="1">
            <a:off x="1547813" y="2492375"/>
            <a:ext cx="1871662" cy="3960813"/>
          </a:xfrm>
          <a:prstGeom prst="line">
            <a:avLst/>
          </a:prstGeom>
          <a:noFill/>
          <a:ln w="9525">
            <a:solidFill>
              <a:schemeClr val="tx1"/>
            </a:solidFill>
            <a:round/>
            <a:headEnd/>
            <a:tailEnd type="triangle" w="med" len="med"/>
          </a:ln>
          <a:effectLst/>
        </p:spPr>
        <p:txBody>
          <a:bodyPr/>
          <a:lstStyle/>
          <a:p>
            <a:endParaRPr lang="fr-FR"/>
          </a:p>
        </p:txBody>
      </p:sp>
      <p:sp>
        <p:nvSpPr>
          <p:cNvPr id="33799" name="Line 7"/>
          <p:cNvSpPr>
            <a:spLocks noChangeShapeType="1"/>
          </p:cNvSpPr>
          <p:nvPr/>
        </p:nvSpPr>
        <p:spPr bwMode="auto">
          <a:xfrm>
            <a:off x="3419475" y="2492375"/>
            <a:ext cx="936625" cy="1368425"/>
          </a:xfrm>
          <a:prstGeom prst="line">
            <a:avLst/>
          </a:prstGeom>
          <a:noFill/>
          <a:ln w="9525">
            <a:solidFill>
              <a:schemeClr val="tx1"/>
            </a:solidFill>
            <a:round/>
            <a:headEnd/>
            <a:tailEnd type="triangle" w="med" len="med"/>
          </a:ln>
          <a:effectLst/>
        </p:spPr>
        <p:txBody>
          <a:bodyPr/>
          <a:lstStyle/>
          <a:p>
            <a:endParaRPr lang="fr-FR"/>
          </a:p>
        </p:txBody>
      </p:sp>
      <p:sp>
        <p:nvSpPr>
          <p:cNvPr id="33800" name="Line 8"/>
          <p:cNvSpPr>
            <a:spLocks noChangeShapeType="1"/>
          </p:cNvSpPr>
          <p:nvPr/>
        </p:nvSpPr>
        <p:spPr bwMode="auto">
          <a:xfrm>
            <a:off x="3419475" y="2492375"/>
            <a:ext cx="3744913" cy="3960813"/>
          </a:xfrm>
          <a:prstGeom prst="line">
            <a:avLst/>
          </a:prstGeom>
          <a:noFill/>
          <a:ln w="9525">
            <a:solidFill>
              <a:schemeClr val="tx1"/>
            </a:solidFill>
            <a:round/>
            <a:headEnd/>
            <a:tailEnd type="triangle" w="med" len="med"/>
          </a:ln>
          <a:effectLst/>
        </p:spPr>
        <p:txBody>
          <a:bodyPr/>
          <a:lstStyle/>
          <a:p>
            <a:endParaRPr lang="fr-FR"/>
          </a:p>
        </p:txBody>
      </p:sp>
      <p:sp>
        <p:nvSpPr>
          <p:cNvPr id="8" name="ZoneTexte 7"/>
          <p:cNvSpPr txBox="1"/>
          <p:nvPr/>
        </p:nvSpPr>
        <p:spPr>
          <a:xfrm>
            <a:off x="2051720" y="2060848"/>
            <a:ext cx="4752528" cy="369332"/>
          </a:xfrm>
          <a:prstGeom prst="rect">
            <a:avLst/>
          </a:prstGeom>
          <a:solidFill>
            <a:schemeClr val="bg1"/>
          </a:solidFill>
        </p:spPr>
        <p:txBody>
          <a:bodyPr wrap="square" rtlCol="0">
            <a:spAutoFit/>
          </a:bodyPr>
          <a:lstStyle/>
          <a:p>
            <a:r>
              <a:rPr lang="fr-FR" dirty="0"/>
              <a:t>Identification of 2 new compounds + </a:t>
            </a:r>
            <a:r>
              <a:rPr lang="fr-FR" dirty="0" err="1"/>
              <a:t>Thujen</a:t>
            </a:r>
            <a:endParaRPr lang="fr-F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tLang="fr-FR" dirty="0"/>
              <a:t>Laboratory study</a:t>
            </a:r>
            <a:endParaRPr lang="fr-FR" dirty="0"/>
          </a:p>
        </p:txBody>
      </p:sp>
      <p:pic>
        <p:nvPicPr>
          <p:cNvPr id="40964" name="Picture 4" descr="2014-06-16_153606"/>
          <p:cNvPicPr>
            <a:picLocks noChangeAspect="1" noChangeArrowheads="1"/>
          </p:cNvPicPr>
          <p:nvPr/>
        </p:nvPicPr>
        <p:blipFill>
          <a:blip r:embed="rId2" cstate="print"/>
          <a:srcRect/>
          <a:stretch>
            <a:fillRect/>
          </a:stretch>
        </p:blipFill>
        <p:spPr bwMode="auto">
          <a:xfrm>
            <a:off x="1724025" y="2271713"/>
            <a:ext cx="5695950" cy="2314575"/>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re 1"/>
          <p:cNvSpPr>
            <a:spLocks noGrp="1"/>
          </p:cNvSpPr>
          <p:nvPr>
            <p:ph type="title"/>
          </p:nvPr>
        </p:nvSpPr>
        <p:spPr>
          <a:xfrm>
            <a:off x="468313" y="476250"/>
            <a:ext cx="8229600" cy="1143000"/>
          </a:xfrm>
        </p:spPr>
        <p:txBody>
          <a:bodyPr/>
          <a:lstStyle/>
          <a:p>
            <a:pPr eaLnBrk="1" hangingPunct="1"/>
            <a:r>
              <a:rPr lang="en-US" altLang="fr-FR"/>
              <a:t>Outline</a:t>
            </a:r>
          </a:p>
        </p:txBody>
      </p:sp>
      <p:sp>
        <p:nvSpPr>
          <p:cNvPr id="7171" name="Espace réservé du contenu 4"/>
          <p:cNvSpPr>
            <a:spLocks noGrp="1"/>
          </p:cNvSpPr>
          <p:nvPr>
            <p:ph idx="1"/>
          </p:nvPr>
        </p:nvSpPr>
        <p:spPr>
          <a:xfrm>
            <a:off x="468313" y="1484313"/>
            <a:ext cx="8229600" cy="4525962"/>
          </a:xfrm>
        </p:spPr>
        <p:txBody>
          <a:bodyPr/>
          <a:lstStyle/>
          <a:p>
            <a:pPr eaLnBrk="1" hangingPunct="1"/>
            <a:r>
              <a:rPr lang="en-US" altLang="fr-FR" sz="2800" dirty="0"/>
              <a:t>Introduction</a:t>
            </a:r>
          </a:p>
          <a:p>
            <a:pPr eaLnBrk="1" hangingPunct="1"/>
            <a:endParaRPr lang="en-US" altLang="fr-FR" sz="2800" dirty="0"/>
          </a:p>
          <a:p>
            <a:pPr eaLnBrk="1" hangingPunct="1"/>
            <a:r>
              <a:rPr lang="en-US" altLang="fr-FR" sz="2800" dirty="0"/>
              <a:t>Instrument presentation</a:t>
            </a:r>
          </a:p>
          <a:p>
            <a:pPr eaLnBrk="1" hangingPunct="1"/>
            <a:endParaRPr lang="en-US" altLang="fr-FR" sz="2800" dirty="0"/>
          </a:p>
          <a:p>
            <a:pPr eaLnBrk="1" hangingPunct="1"/>
            <a:r>
              <a:rPr lang="en-US" altLang="fr-FR" sz="2800" dirty="0"/>
              <a:t>Laboratory study</a:t>
            </a:r>
          </a:p>
          <a:p>
            <a:pPr eaLnBrk="1" hangingPunct="1"/>
            <a:endParaRPr lang="en-US" altLang="fr-FR" sz="2800" dirty="0"/>
          </a:p>
          <a:p>
            <a:pPr eaLnBrk="1" hangingPunct="1"/>
            <a:r>
              <a:rPr lang="en-US" altLang="fr-FR" sz="2800" dirty="0"/>
              <a:t>Field study</a:t>
            </a:r>
          </a:p>
          <a:p>
            <a:pPr eaLnBrk="1" hangingPunct="1"/>
            <a:endParaRPr lang="en-US" altLang="fr-FR" sz="2800" dirty="0"/>
          </a:p>
          <a:p>
            <a:pPr eaLnBrk="1" hangingPunct="1"/>
            <a:r>
              <a:rPr lang="en-US" altLang="fr-FR" sz="2800" dirty="0"/>
              <a:t>Conclusion </a:t>
            </a:r>
          </a:p>
          <a:p>
            <a:pPr eaLnBrk="1" hangingPunct="1"/>
            <a:endParaRPr lang="en-US" altLang="fr-FR" dirty="0"/>
          </a:p>
        </p:txBody>
      </p:sp>
      <p:sp>
        <p:nvSpPr>
          <p:cNvPr id="7172" name="Espace réservé de la date 3"/>
          <p:cNvSpPr>
            <a:spLocks noGrp="1"/>
          </p:cNvSpPr>
          <p:nvPr>
            <p:ph type="dt" sz="quarter" idx="10"/>
          </p:nvPr>
        </p:nvSpPr>
        <p:spPr bwMode="auto">
          <a:noFill/>
          <a:ln>
            <a:miter lim="800000"/>
            <a:headEnd/>
            <a:tailEnd/>
          </a:ln>
        </p:spPr>
        <p:txBody>
          <a:bodyPr/>
          <a:lstStyle/>
          <a:p>
            <a:fld id="{DC5E7747-0A21-4EFD-ACBC-374D70684287}" type="datetime1">
              <a:rPr lang="fr-FR" altLang="fr-FR" smtClean="0"/>
              <a:pPr/>
              <a:t>23/10/2017</a:t>
            </a:fld>
            <a:endParaRPr lang="fr-FR" altLang="fr-FR"/>
          </a:p>
        </p:txBody>
      </p:sp>
      <p:sp>
        <p:nvSpPr>
          <p:cNvPr id="7173" name="Espace réservé du numéro de diapositive 5"/>
          <p:cNvSpPr>
            <a:spLocks noGrp="1"/>
          </p:cNvSpPr>
          <p:nvPr>
            <p:ph type="sldNum" sz="quarter" idx="12"/>
          </p:nvPr>
        </p:nvSpPr>
        <p:spPr bwMode="auto">
          <a:noFill/>
          <a:ln>
            <a:miter lim="800000"/>
            <a:headEnd/>
            <a:tailEnd/>
          </a:ln>
        </p:spPr>
        <p:txBody>
          <a:bodyPr/>
          <a:lstStyle/>
          <a:p>
            <a:fld id="{A8F1872D-5382-4A9B-B288-5EE21EA19DB5}" type="slidenum">
              <a:rPr lang="fr-FR" altLang="fr-FR"/>
              <a:pPr/>
              <a:t>21</a:t>
            </a:fld>
            <a:endParaRPr lang="fr-FR" altLang="fr-F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re 1"/>
          <p:cNvSpPr>
            <a:spLocks noGrp="1"/>
          </p:cNvSpPr>
          <p:nvPr>
            <p:ph type="title"/>
          </p:nvPr>
        </p:nvSpPr>
        <p:spPr>
          <a:xfrm>
            <a:off x="457200" y="-99392"/>
            <a:ext cx="8229600" cy="1143000"/>
          </a:xfrm>
        </p:spPr>
        <p:txBody>
          <a:bodyPr/>
          <a:lstStyle/>
          <a:p>
            <a:pPr eaLnBrk="1" hangingPunct="1"/>
            <a:r>
              <a:rPr lang="en-US" altLang="fr-FR" dirty="0"/>
              <a:t>Field study</a:t>
            </a:r>
          </a:p>
        </p:txBody>
      </p:sp>
      <p:sp>
        <p:nvSpPr>
          <p:cNvPr id="8196" name="Espace réservé de la date 4"/>
          <p:cNvSpPr>
            <a:spLocks noGrp="1"/>
          </p:cNvSpPr>
          <p:nvPr>
            <p:ph type="dt" sz="quarter" idx="10"/>
          </p:nvPr>
        </p:nvSpPr>
        <p:spPr bwMode="auto">
          <a:noFill/>
          <a:ln>
            <a:miter lim="800000"/>
            <a:headEnd/>
            <a:tailEnd/>
          </a:ln>
        </p:spPr>
        <p:txBody>
          <a:bodyPr/>
          <a:lstStyle/>
          <a:p>
            <a:fld id="{A174841E-50F4-4C07-95C2-E785E10A4814}" type="datetime1">
              <a:rPr lang="fr-FR" altLang="fr-FR" smtClean="0"/>
              <a:pPr/>
              <a:t>23/10/2017</a:t>
            </a:fld>
            <a:endParaRPr lang="fr-FR" altLang="fr-FR"/>
          </a:p>
        </p:txBody>
      </p:sp>
      <p:sp>
        <p:nvSpPr>
          <p:cNvPr id="8197" name="Espace réservé du numéro de diapositive 5"/>
          <p:cNvSpPr>
            <a:spLocks noGrp="1"/>
          </p:cNvSpPr>
          <p:nvPr>
            <p:ph type="sldNum" sz="quarter" idx="12"/>
          </p:nvPr>
        </p:nvSpPr>
        <p:spPr bwMode="auto">
          <a:noFill/>
          <a:ln>
            <a:miter lim="800000"/>
            <a:headEnd/>
            <a:tailEnd/>
          </a:ln>
        </p:spPr>
        <p:txBody>
          <a:bodyPr/>
          <a:lstStyle/>
          <a:p>
            <a:fld id="{7736B3F0-7C06-43FD-AB9F-55FC29D16C66}" type="slidenum">
              <a:rPr lang="fr-FR" altLang="fr-FR"/>
              <a:pPr/>
              <a:t>22</a:t>
            </a:fld>
            <a:endParaRPr lang="fr-FR" altLang="fr-FR"/>
          </a:p>
        </p:txBody>
      </p:sp>
      <p:pic>
        <p:nvPicPr>
          <p:cNvPr id="59394" name="Picture 2"/>
          <p:cNvPicPr>
            <a:picLocks noChangeAspect="1" noChangeArrowheads="1"/>
          </p:cNvPicPr>
          <p:nvPr/>
        </p:nvPicPr>
        <p:blipFill>
          <a:blip r:embed="rId2" cstate="print"/>
          <a:srcRect/>
          <a:stretch>
            <a:fillRect/>
          </a:stretch>
        </p:blipFill>
        <p:spPr bwMode="auto">
          <a:xfrm>
            <a:off x="1907704" y="1412776"/>
            <a:ext cx="5400000" cy="4003694"/>
          </a:xfrm>
          <a:prstGeom prst="rect">
            <a:avLst/>
          </a:prstGeom>
          <a:noFill/>
          <a:ln w="9525">
            <a:noFill/>
            <a:miter lim="800000"/>
            <a:headEnd/>
            <a:tailEnd/>
          </a:ln>
        </p:spPr>
      </p:pic>
      <p:sp>
        <p:nvSpPr>
          <p:cNvPr id="9" name="ZoneTexte 8"/>
          <p:cNvSpPr txBox="1"/>
          <p:nvPr/>
        </p:nvSpPr>
        <p:spPr>
          <a:xfrm>
            <a:off x="3347864" y="908720"/>
            <a:ext cx="2520280" cy="369332"/>
          </a:xfrm>
          <a:prstGeom prst="rect">
            <a:avLst/>
          </a:prstGeom>
          <a:noFill/>
        </p:spPr>
        <p:txBody>
          <a:bodyPr wrap="square" rtlCol="0">
            <a:spAutoFit/>
          </a:bodyPr>
          <a:lstStyle/>
          <a:p>
            <a:r>
              <a:rPr lang="fr-FR" dirty="0"/>
              <a:t>50 km </a:t>
            </a:r>
            <a:r>
              <a:rPr lang="fr-FR" dirty="0" err="1"/>
              <a:t>from</a:t>
            </a:r>
            <a:r>
              <a:rPr lang="fr-FR" dirty="0"/>
              <a:t> the </a:t>
            </a:r>
            <a:r>
              <a:rPr lang="fr-FR" dirty="0" err="1"/>
              <a:t>sea</a:t>
            </a:r>
            <a:endParaRPr lang="fr-FR" dirty="0"/>
          </a:p>
        </p:txBody>
      </p:sp>
      <p:sp>
        <p:nvSpPr>
          <p:cNvPr id="11" name="Rectangle 10"/>
          <p:cNvSpPr/>
          <p:nvPr/>
        </p:nvSpPr>
        <p:spPr>
          <a:xfrm>
            <a:off x="971600" y="5373216"/>
            <a:ext cx="7848872" cy="923330"/>
          </a:xfrm>
          <a:prstGeom prst="rect">
            <a:avLst/>
          </a:prstGeom>
        </p:spPr>
        <p:txBody>
          <a:bodyPr wrap="square">
            <a:spAutoFit/>
          </a:bodyPr>
          <a:lstStyle/>
          <a:p>
            <a:r>
              <a:rPr lang="fr-FR" dirty="0"/>
              <a:t>The main compounds </a:t>
            </a:r>
            <a:r>
              <a:rPr lang="fr-FR" dirty="0" err="1"/>
              <a:t>measured</a:t>
            </a:r>
            <a:r>
              <a:rPr lang="fr-FR" dirty="0"/>
              <a:t> are </a:t>
            </a:r>
            <a:r>
              <a:rPr lang="el-GR" dirty="0"/>
              <a:t>α-</a:t>
            </a:r>
            <a:r>
              <a:rPr lang="fr-FR" dirty="0" err="1"/>
              <a:t>pinene</a:t>
            </a:r>
            <a:r>
              <a:rPr lang="fr-FR" dirty="0"/>
              <a:t>, </a:t>
            </a:r>
            <a:r>
              <a:rPr lang="fr-FR" dirty="0" err="1"/>
              <a:t>camphene</a:t>
            </a:r>
            <a:r>
              <a:rPr lang="fr-FR" dirty="0"/>
              <a:t>, </a:t>
            </a:r>
            <a:r>
              <a:rPr lang="el-GR" dirty="0"/>
              <a:t>β-</a:t>
            </a:r>
            <a:r>
              <a:rPr lang="fr-FR" dirty="0" err="1"/>
              <a:t>pinene</a:t>
            </a:r>
            <a:r>
              <a:rPr lang="fr-FR" dirty="0"/>
              <a:t>, 3-</a:t>
            </a:r>
            <a:r>
              <a:rPr lang="fr-FR" dirty="0" err="1"/>
              <a:t>carene</a:t>
            </a:r>
            <a:r>
              <a:rPr lang="fr-FR" dirty="0"/>
              <a:t> and </a:t>
            </a:r>
            <a:r>
              <a:rPr lang="fr-FR" dirty="0" err="1"/>
              <a:t>limonene</a:t>
            </a:r>
            <a:r>
              <a:rPr lang="fr-FR" dirty="0"/>
              <a:t>. </a:t>
            </a:r>
            <a:r>
              <a:rPr lang="el-GR" dirty="0"/>
              <a:t>α- </a:t>
            </a:r>
            <a:r>
              <a:rPr lang="fr-FR" dirty="0" err="1"/>
              <a:t>pinene</a:t>
            </a:r>
            <a:r>
              <a:rPr lang="fr-FR" dirty="0"/>
              <a:t> and 3-</a:t>
            </a:r>
            <a:r>
              <a:rPr lang="fr-FR" dirty="0" err="1"/>
              <a:t>carene</a:t>
            </a:r>
            <a:r>
              <a:rPr lang="fr-FR" dirty="0"/>
              <a:t> are the </a:t>
            </a:r>
            <a:r>
              <a:rPr lang="fr-FR" dirty="0" err="1"/>
              <a:t>most</a:t>
            </a:r>
            <a:r>
              <a:rPr lang="fr-FR" dirty="0"/>
              <a:t> </a:t>
            </a:r>
            <a:r>
              <a:rPr lang="fr-FR" dirty="0" err="1"/>
              <a:t>concentrated</a:t>
            </a:r>
            <a:r>
              <a:rPr lang="fr-FR" dirty="0"/>
              <a:t> compounds </a:t>
            </a:r>
            <a:r>
              <a:rPr lang="fr-FR" dirty="0" err="1"/>
              <a:t>monitored</a:t>
            </a:r>
            <a:r>
              <a:rPr lang="fr-FR" dirty="0"/>
              <a:t> in the </a:t>
            </a:r>
            <a:r>
              <a:rPr lang="fr-FR" dirty="0" err="1"/>
              <a:t>forest</a:t>
            </a:r>
            <a:r>
              <a:rPr lang="fr-FR" dirty="0"/>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re 1"/>
          <p:cNvSpPr>
            <a:spLocks noGrp="1"/>
          </p:cNvSpPr>
          <p:nvPr>
            <p:ph type="title"/>
          </p:nvPr>
        </p:nvSpPr>
        <p:spPr>
          <a:xfrm>
            <a:off x="457200" y="-99392"/>
            <a:ext cx="8229600" cy="1143000"/>
          </a:xfrm>
        </p:spPr>
        <p:txBody>
          <a:bodyPr/>
          <a:lstStyle/>
          <a:p>
            <a:pPr eaLnBrk="1" hangingPunct="1"/>
            <a:r>
              <a:rPr lang="en-US" altLang="fr-FR" dirty="0"/>
              <a:t>Field study</a:t>
            </a:r>
          </a:p>
        </p:txBody>
      </p:sp>
      <p:sp>
        <p:nvSpPr>
          <p:cNvPr id="8196" name="Espace réservé de la date 4"/>
          <p:cNvSpPr>
            <a:spLocks noGrp="1"/>
          </p:cNvSpPr>
          <p:nvPr>
            <p:ph type="dt" sz="quarter" idx="10"/>
          </p:nvPr>
        </p:nvSpPr>
        <p:spPr bwMode="auto">
          <a:noFill/>
          <a:ln>
            <a:miter lim="800000"/>
            <a:headEnd/>
            <a:tailEnd/>
          </a:ln>
        </p:spPr>
        <p:txBody>
          <a:bodyPr/>
          <a:lstStyle/>
          <a:p>
            <a:fld id="{A174841E-50F4-4C07-95C2-E785E10A4814}" type="datetime1">
              <a:rPr lang="fr-FR" altLang="fr-FR" smtClean="0"/>
              <a:pPr/>
              <a:t>23/10/2017</a:t>
            </a:fld>
            <a:endParaRPr lang="fr-FR" altLang="fr-FR"/>
          </a:p>
        </p:txBody>
      </p:sp>
      <p:sp>
        <p:nvSpPr>
          <p:cNvPr id="8197" name="Espace réservé du numéro de diapositive 5"/>
          <p:cNvSpPr>
            <a:spLocks noGrp="1"/>
          </p:cNvSpPr>
          <p:nvPr>
            <p:ph type="sldNum" sz="quarter" idx="12"/>
          </p:nvPr>
        </p:nvSpPr>
        <p:spPr bwMode="auto">
          <a:noFill/>
          <a:ln>
            <a:miter lim="800000"/>
            <a:headEnd/>
            <a:tailEnd/>
          </a:ln>
        </p:spPr>
        <p:txBody>
          <a:bodyPr/>
          <a:lstStyle/>
          <a:p>
            <a:fld id="{7736B3F0-7C06-43FD-AB9F-55FC29D16C66}" type="slidenum">
              <a:rPr lang="fr-FR" altLang="fr-FR"/>
              <a:pPr/>
              <a:t>23</a:t>
            </a:fld>
            <a:endParaRPr lang="fr-FR" altLang="fr-FR"/>
          </a:p>
        </p:txBody>
      </p:sp>
      <p:sp>
        <p:nvSpPr>
          <p:cNvPr id="9" name="ZoneTexte 8"/>
          <p:cNvSpPr txBox="1"/>
          <p:nvPr/>
        </p:nvSpPr>
        <p:spPr>
          <a:xfrm>
            <a:off x="3347864" y="908720"/>
            <a:ext cx="2520280" cy="369332"/>
          </a:xfrm>
          <a:prstGeom prst="rect">
            <a:avLst/>
          </a:prstGeom>
          <a:noFill/>
        </p:spPr>
        <p:txBody>
          <a:bodyPr wrap="square" rtlCol="0">
            <a:spAutoFit/>
          </a:bodyPr>
          <a:lstStyle/>
          <a:p>
            <a:r>
              <a:rPr lang="fr-FR" dirty="0"/>
              <a:t>50 km </a:t>
            </a:r>
            <a:r>
              <a:rPr lang="fr-FR" dirty="0" err="1"/>
              <a:t>from</a:t>
            </a:r>
            <a:r>
              <a:rPr lang="fr-FR" dirty="0"/>
              <a:t> the </a:t>
            </a:r>
            <a:r>
              <a:rPr lang="fr-FR" dirty="0" err="1"/>
              <a:t>sea</a:t>
            </a:r>
            <a:endParaRPr lang="fr-FR" dirty="0"/>
          </a:p>
        </p:txBody>
      </p:sp>
      <p:pic>
        <p:nvPicPr>
          <p:cNvPr id="62466" name="Picture 2"/>
          <p:cNvPicPr>
            <a:picLocks noChangeAspect="1" noChangeArrowheads="1"/>
          </p:cNvPicPr>
          <p:nvPr/>
        </p:nvPicPr>
        <p:blipFill>
          <a:blip r:embed="rId2" cstate="print"/>
          <a:srcRect l="45948" t="13734" r="913" b="6467"/>
          <a:stretch>
            <a:fillRect/>
          </a:stretch>
        </p:blipFill>
        <p:spPr bwMode="auto">
          <a:xfrm>
            <a:off x="365970" y="1328068"/>
            <a:ext cx="8382494" cy="4248472"/>
          </a:xfrm>
          <a:prstGeom prst="rect">
            <a:avLst/>
          </a:prstGeom>
          <a:noFill/>
          <a:ln w="9525">
            <a:noFill/>
            <a:miter lim="800000"/>
            <a:headEnd/>
            <a:tailEnd/>
          </a:ln>
        </p:spPr>
      </p:pic>
      <p:sp>
        <p:nvSpPr>
          <p:cNvPr id="10" name="ZoneTexte 9"/>
          <p:cNvSpPr txBox="1"/>
          <p:nvPr/>
        </p:nvSpPr>
        <p:spPr>
          <a:xfrm>
            <a:off x="2915816" y="5733256"/>
            <a:ext cx="3312368" cy="646331"/>
          </a:xfrm>
          <a:prstGeom prst="rect">
            <a:avLst/>
          </a:prstGeom>
          <a:noFill/>
        </p:spPr>
        <p:txBody>
          <a:bodyPr wrap="square" rtlCol="0">
            <a:spAutoFit/>
          </a:bodyPr>
          <a:lstStyle/>
          <a:p>
            <a:r>
              <a:rPr lang="fr-FR" dirty="0" err="1"/>
              <a:t>Terpens</a:t>
            </a:r>
            <a:r>
              <a:rPr lang="fr-FR" dirty="0"/>
              <a:t> are the main </a:t>
            </a:r>
            <a:r>
              <a:rPr lang="fr-FR" dirty="0" err="1"/>
              <a:t>VOCs</a:t>
            </a:r>
            <a:r>
              <a:rPr lang="fr-FR" dirty="0"/>
              <a:t> </a:t>
            </a:r>
            <a:r>
              <a:rPr lang="fr-FR" dirty="0" err="1"/>
              <a:t>emitted</a:t>
            </a:r>
            <a:r>
              <a:rPr lang="fr-FR" dirty="0"/>
              <a:t> </a:t>
            </a:r>
            <a:r>
              <a:rPr lang="fr-FR" dirty="0" err="1"/>
              <a:t>near</a:t>
            </a:r>
            <a:r>
              <a:rPr lang="fr-FR" dirty="0"/>
              <a:t> the landes </a:t>
            </a:r>
            <a:r>
              <a:rPr lang="fr-FR" dirty="0" err="1"/>
              <a:t>forest</a:t>
            </a:r>
            <a:endParaRPr lang="fr-FR" dirty="0"/>
          </a:p>
        </p:txBody>
      </p:sp>
      <p:pic>
        <p:nvPicPr>
          <p:cNvPr id="62467" name="Picture 3"/>
          <p:cNvPicPr>
            <a:picLocks noChangeAspect="1" noChangeArrowheads="1"/>
          </p:cNvPicPr>
          <p:nvPr/>
        </p:nvPicPr>
        <p:blipFill>
          <a:blip r:embed="rId3" cstate="print"/>
          <a:srcRect l="71463" t="17368" r="2286" b="6467"/>
          <a:stretch>
            <a:fillRect/>
          </a:stretch>
        </p:blipFill>
        <p:spPr bwMode="auto">
          <a:xfrm>
            <a:off x="4572000" y="1556792"/>
            <a:ext cx="4104456" cy="4019276"/>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re 1"/>
          <p:cNvSpPr>
            <a:spLocks noGrp="1"/>
          </p:cNvSpPr>
          <p:nvPr>
            <p:ph type="title"/>
          </p:nvPr>
        </p:nvSpPr>
        <p:spPr>
          <a:xfrm>
            <a:off x="457200" y="-99392"/>
            <a:ext cx="8229600" cy="1143000"/>
          </a:xfrm>
        </p:spPr>
        <p:txBody>
          <a:bodyPr/>
          <a:lstStyle/>
          <a:p>
            <a:pPr eaLnBrk="1" hangingPunct="1"/>
            <a:r>
              <a:rPr lang="en-US" altLang="fr-FR" dirty="0"/>
              <a:t>Field study</a:t>
            </a:r>
          </a:p>
        </p:txBody>
      </p:sp>
      <p:sp>
        <p:nvSpPr>
          <p:cNvPr id="8196" name="Espace réservé de la date 4"/>
          <p:cNvSpPr>
            <a:spLocks noGrp="1"/>
          </p:cNvSpPr>
          <p:nvPr>
            <p:ph type="dt" sz="quarter" idx="10"/>
          </p:nvPr>
        </p:nvSpPr>
        <p:spPr bwMode="auto">
          <a:noFill/>
          <a:ln>
            <a:miter lim="800000"/>
            <a:headEnd/>
            <a:tailEnd/>
          </a:ln>
        </p:spPr>
        <p:txBody>
          <a:bodyPr/>
          <a:lstStyle/>
          <a:p>
            <a:fld id="{A174841E-50F4-4C07-95C2-E785E10A4814}" type="datetime1">
              <a:rPr lang="fr-FR" altLang="fr-FR" smtClean="0"/>
              <a:pPr/>
              <a:t>23/10/2017</a:t>
            </a:fld>
            <a:endParaRPr lang="fr-FR" altLang="fr-FR"/>
          </a:p>
        </p:txBody>
      </p:sp>
      <p:sp>
        <p:nvSpPr>
          <p:cNvPr id="8197" name="Espace réservé du numéro de diapositive 5"/>
          <p:cNvSpPr>
            <a:spLocks noGrp="1"/>
          </p:cNvSpPr>
          <p:nvPr>
            <p:ph type="sldNum" sz="quarter" idx="12"/>
          </p:nvPr>
        </p:nvSpPr>
        <p:spPr bwMode="auto">
          <a:noFill/>
          <a:ln>
            <a:miter lim="800000"/>
            <a:headEnd/>
            <a:tailEnd/>
          </a:ln>
        </p:spPr>
        <p:txBody>
          <a:bodyPr/>
          <a:lstStyle/>
          <a:p>
            <a:fld id="{7736B3F0-7C06-43FD-AB9F-55FC29D16C66}" type="slidenum">
              <a:rPr lang="fr-FR" altLang="fr-FR"/>
              <a:pPr/>
              <a:t>24</a:t>
            </a:fld>
            <a:endParaRPr lang="fr-FR" altLang="fr-FR"/>
          </a:p>
        </p:txBody>
      </p:sp>
      <p:sp>
        <p:nvSpPr>
          <p:cNvPr id="9" name="ZoneTexte 8"/>
          <p:cNvSpPr txBox="1"/>
          <p:nvPr/>
        </p:nvSpPr>
        <p:spPr>
          <a:xfrm>
            <a:off x="3347864" y="908720"/>
            <a:ext cx="2520280" cy="369332"/>
          </a:xfrm>
          <a:prstGeom prst="rect">
            <a:avLst/>
          </a:prstGeom>
          <a:noFill/>
        </p:spPr>
        <p:txBody>
          <a:bodyPr wrap="square" rtlCol="0">
            <a:spAutoFit/>
          </a:bodyPr>
          <a:lstStyle/>
          <a:p>
            <a:r>
              <a:rPr lang="fr-FR" dirty="0"/>
              <a:t>50 km </a:t>
            </a:r>
            <a:r>
              <a:rPr lang="fr-FR" dirty="0" err="1"/>
              <a:t>from</a:t>
            </a:r>
            <a:r>
              <a:rPr lang="fr-FR" dirty="0"/>
              <a:t> the </a:t>
            </a:r>
            <a:r>
              <a:rPr lang="fr-FR" dirty="0" err="1"/>
              <a:t>forest</a:t>
            </a:r>
            <a:endParaRPr lang="fr-FR" dirty="0"/>
          </a:p>
        </p:txBody>
      </p:sp>
      <p:pic>
        <p:nvPicPr>
          <p:cNvPr id="61442" name="Picture 2"/>
          <p:cNvPicPr>
            <a:picLocks noChangeAspect="1" noChangeArrowheads="1"/>
          </p:cNvPicPr>
          <p:nvPr/>
        </p:nvPicPr>
        <p:blipFill>
          <a:blip r:embed="rId2" cstate="print"/>
          <a:srcRect/>
          <a:stretch>
            <a:fillRect/>
          </a:stretch>
        </p:blipFill>
        <p:spPr bwMode="auto">
          <a:xfrm>
            <a:off x="2051720" y="1484784"/>
            <a:ext cx="4932065" cy="3790264"/>
          </a:xfrm>
          <a:prstGeom prst="rect">
            <a:avLst/>
          </a:prstGeom>
          <a:noFill/>
          <a:ln w="9525">
            <a:noFill/>
            <a:miter lim="800000"/>
            <a:headEnd/>
            <a:tailEnd/>
          </a:ln>
        </p:spPr>
      </p:pic>
      <p:sp>
        <p:nvSpPr>
          <p:cNvPr id="10" name="Rectangle 9"/>
          <p:cNvSpPr/>
          <p:nvPr/>
        </p:nvSpPr>
        <p:spPr>
          <a:xfrm>
            <a:off x="539552" y="5373216"/>
            <a:ext cx="8136904" cy="646331"/>
          </a:xfrm>
          <a:prstGeom prst="rect">
            <a:avLst/>
          </a:prstGeom>
        </p:spPr>
        <p:txBody>
          <a:bodyPr wrap="square">
            <a:spAutoFit/>
          </a:bodyPr>
          <a:lstStyle/>
          <a:p>
            <a:r>
              <a:rPr lang="en-US" dirty="0"/>
              <a:t>α- </a:t>
            </a:r>
            <a:r>
              <a:rPr lang="en-US" dirty="0" err="1"/>
              <a:t>pinene</a:t>
            </a:r>
            <a:r>
              <a:rPr lang="en-US" dirty="0"/>
              <a:t> represents 58% of the overall MT mass measured with a concentration varying from 0.72 to 32.7 </a:t>
            </a:r>
            <a:r>
              <a:rPr lang="en-US" dirty="0" err="1"/>
              <a:t>μg</a:t>
            </a:r>
            <a:r>
              <a:rPr lang="en-US" dirty="0"/>
              <a:t>/m3</a:t>
            </a:r>
            <a:endParaRPr lang="fr-F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re 1"/>
          <p:cNvSpPr>
            <a:spLocks noGrp="1"/>
          </p:cNvSpPr>
          <p:nvPr>
            <p:ph type="title"/>
          </p:nvPr>
        </p:nvSpPr>
        <p:spPr/>
        <p:txBody>
          <a:bodyPr/>
          <a:lstStyle/>
          <a:p>
            <a:pPr eaLnBrk="1" hangingPunct="1"/>
            <a:r>
              <a:rPr lang="en-US" altLang="fr-FR"/>
              <a:t>Conclusion </a:t>
            </a:r>
          </a:p>
        </p:txBody>
      </p:sp>
      <p:sp>
        <p:nvSpPr>
          <p:cNvPr id="24579" name="Espace réservé du contenu 2"/>
          <p:cNvSpPr>
            <a:spLocks noGrp="1"/>
          </p:cNvSpPr>
          <p:nvPr>
            <p:ph sz="half" idx="1"/>
          </p:nvPr>
        </p:nvSpPr>
        <p:spPr>
          <a:xfrm>
            <a:off x="457200" y="1600200"/>
            <a:ext cx="7067128" cy="4525963"/>
          </a:xfrm>
        </p:spPr>
        <p:txBody>
          <a:bodyPr/>
          <a:lstStyle/>
          <a:p>
            <a:endParaRPr lang="en-US" altLang="fr-FR" dirty="0"/>
          </a:p>
          <a:p>
            <a:r>
              <a:rPr lang="en-US" altLang="fr-FR" dirty="0"/>
              <a:t>Laboratory study</a:t>
            </a:r>
          </a:p>
          <a:p>
            <a:pPr lvl="1"/>
            <a:r>
              <a:rPr lang="en-US" altLang="fr-FR" dirty="0"/>
              <a:t>Terpenes can be identified and quantified</a:t>
            </a:r>
          </a:p>
          <a:p>
            <a:pPr marL="457200" lvl="1" indent="0">
              <a:buNone/>
            </a:pPr>
            <a:endParaRPr lang="en-US" altLang="fr-FR" dirty="0"/>
          </a:p>
          <a:p>
            <a:r>
              <a:rPr lang="en-US" altLang="fr-FR" dirty="0"/>
              <a:t>Terpenes can be monitored</a:t>
            </a:r>
          </a:p>
          <a:p>
            <a:pPr lvl="1"/>
            <a:r>
              <a:rPr lang="en-US" dirty="0"/>
              <a:t>α- </a:t>
            </a:r>
            <a:r>
              <a:rPr lang="en-US" dirty="0" err="1"/>
              <a:t>pinene</a:t>
            </a:r>
            <a:r>
              <a:rPr lang="en-US" dirty="0"/>
              <a:t> represents 58%</a:t>
            </a:r>
          </a:p>
          <a:p>
            <a:pPr lvl="1"/>
            <a:r>
              <a:rPr lang="en-US" dirty="0"/>
              <a:t>0.72 to 32.7 </a:t>
            </a:r>
            <a:r>
              <a:rPr lang="en-US" dirty="0" err="1"/>
              <a:t>μg</a:t>
            </a:r>
            <a:r>
              <a:rPr lang="en-US" dirty="0"/>
              <a:t>/m3</a:t>
            </a:r>
            <a:endParaRPr lang="en-US" altLang="fr-FR" dirty="0"/>
          </a:p>
          <a:p>
            <a:pPr lvl="1"/>
            <a:endParaRPr lang="en-US" altLang="fr-FR" dirty="0"/>
          </a:p>
          <a:p>
            <a:pPr lvl="1"/>
            <a:endParaRPr lang="en-US" altLang="fr-FR" dirty="0"/>
          </a:p>
          <a:p>
            <a:pPr lvl="1"/>
            <a:endParaRPr lang="en-US" altLang="fr-FR" dirty="0"/>
          </a:p>
          <a:p>
            <a:pPr lvl="1"/>
            <a:endParaRPr lang="en-US" altLang="fr-FR" dirty="0"/>
          </a:p>
        </p:txBody>
      </p:sp>
      <p:sp>
        <p:nvSpPr>
          <p:cNvPr id="24581" name="Espace réservé de la date 3"/>
          <p:cNvSpPr>
            <a:spLocks noGrp="1"/>
          </p:cNvSpPr>
          <p:nvPr>
            <p:ph type="dt" sz="quarter" idx="10"/>
          </p:nvPr>
        </p:nvSpPr>
        <p:spPr bwMode="auto">
          <a:noFill/>
          <a:ln>
            <a:miter lim="800000"/>
            <a:headEnd/>
            <a:tailEnd/>
          </a:ln>
        </p:spPr>
        <p:txBody>
          <a:bodyPr/>
          <a:lstStyle/>
          <a:p>
            <a:fld id="{CA9D4AF5-FE41-49DD-870B-75B7F5E32CAD}" type="datetime1">
              <a:rPr lang="fr-FR" altLang="fr-FR" smtClean="0"/>
              <a:pPr/>
              <a:t>23/10/2017</a:t>
            </a:fld>
            <a:endParaRPr lang="fr-FR" altLang="fr-FR"/>
          </a:p>
        </p:txBody>
      </p:sp>
      <p:sp>
        <p:nvSpPr>
          <p:cNvPr id="24582" name="Espace réservé du numéro de diapositive 4"/>
          <p:cNvSpPr>
            <a:spLocks noGrp="1"/>
          </p:cNvSpPr>
          <p:nvPr>
            <p:ph type="sldNum" sz="quarter" idx="12"/>
          </p:nvPr>
        </p:nvSpPr>
        <p:spPr bwMode="auto">
          <a:noFill/>
          <a:ln>
            <a:miter lim="800000"/>
            <a:headEnd/>
            <a:tailEnd/>
          </a:ln>
        </p:spPr>
        <p:txBody>
          <a:bodyPr/>
          <a:lstStyle/>
          <a:p>
            <a:fld id="{57F22ECE-60F6-44FD-B74D-1491817D70C0}" type="slidenum">
              <a:rPr lang="fr-FR" altLang="fr-FR"/>
              <a:pPr/>
              <a:t>25</a:t>
            </a:fld>
            <a:endParaRPr lang="fr-FR" altLang="fr-F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re 1"/>
          <p:cNvSpPr>
            <a:spLocks noGrp="1"/>
          </p:cNvSpPr>
          <p:nvPr>
            <p:ph type="title"/>
          </p:nvPr>
        </p:nvSpPr>
        <p:spPr/>
        <p:txBody>
          <a:bodyPr/>
          <a:lstStyle/>
          <a:p>
            <a:pPr eaLnBrk="1" hangingPunct="1"/>
            <a:r>
              <a:rPr lang="en-US" altLang="fr-FR"/>
              <a:t>Conclusion </a:t>
            </a:r>
          </a:p>
        </p:txBody>
      </p:sp>
      <p:sp>
        <p:nvSpPr>
          <p:cNvPr id="24579" name="Espace réservé du contenu 2"/>
          <p:cNvSpPr>
            <a:spLocks noGrp="1"/>
          </p:cNvSpPr>
          <p:nvPr>
            <p:ph sz="half" idx="1"/>
          </p:nvPr>
        </p:nvSpPr>
        <p:spPr>
          <a:xfrm>
            <a:off x="457200" y="1600200"/>
            <a:ext cx="8291264" cy="4525963"/>
          </a:xfrm>
        </p:spPr>
        <p:txBody>
          <a:bodyPr/>
          <a:lstStyle/>
          <a:p>
            <a:r>
              <a:rPr lang="en-US" dirty="0"/>
              <a:t>It was possible to identify and quantify accurately the levels of α-</a:t>
            </a:r>
            <a:r>
              <a:rPr lang="en-US" dirty="0" err="1"/>
              <a:t>thujene</a:t>
            </a:r>
            <a:r>
              <a:rPr lang="en-US" dirty="0"/>
              <a:t>, </a:t>
            </a:r>
            <a:r>
              <a:rPr lang="el-GR" dirty="0"/>
              <a:t>α-</a:t>
            </a:r>
            <a:r>
              <a:rPr lang="fr-FR" dirty="0" err="1"/>
              <a:t>pinene</a:t>
            </a:r>
            <a:r>
              <a:rPr lang="fr-FR" dirty="0"/>
              <a:t>, </a:t>
            </a:r>
            <a:r>
              <a:rPr lang="fr-FR" dirty="0" err="1"/>
              <a:t>camphene</a:t>
            </a:r>
            <a:r>
              <a:rPr lang="fr-FR" dirty="0"/>
              <a:t>, </a:t>
            </a:r>
            <a:r>
              <a:rPr lang="el-GR" dirty="0"/>
              <a:t>β-</a:t>
            </a:r>
            <a:r>
              <a:rPr lang="fr-FR" dirty="0" err="1"/>
              <a:t>pinene</a:t>
            </a:r>
            <a:r>
              <a:rPr lang="fr-FR" dirty="0"/>
              <a:t>, </a:t>
            </a:r>
            <a:r>
              <a:rPr lang="fr-FR" dirty="0" err="1"/>
              <a:t>myrcene</a:t>
            </a:r>
            <a:r>
              <a:rPr lang="fr-FR" dirty="0"/>
              <a:t>, 3-</a:t>
            </a:r>
            <a:r>
              <a:rPr lang="fr-FR" dirty="0" err="1"/>
              <a:t>carene</a:t>
            </a:r>
            <a:r>
              <a:rPr lang="fr-FR" dirty="0"/>
              <a:t> and </a:t>
            </a:r>
            <a:r>
              <a:rPr lang="fr-FR" dirty="0" err="1"/>
              <a:t>limonene</a:t>
            </a:r>
            <a:r>
              <a:rPr lang="fr-FR" dirty="0"/>
              <a:t> </a:t>
            </a:r>
            <a:r>
              <a:rPr lang="fr-FR" dirty="0" err="1"/>
              <a:t>emitted</a:t>
            </a:r>
            <a:r>
              <a:rPr lang="fr-FR" dirty="0"/>
              <a:t> by maritime pines </a:t>
            </a:r>
            <a:r>
              <a:rPr lang="fr-FR" dirty="0" err="1"/>
              <a:t>trees</a:t>
            </a:r>
            <a:r>
              <a:rPr lang="fr-FR" dirty="0"/>
              <a:t>. </a:t>
            </a:r>
          </a:p>
          <a:p>
            <a:r>
              <a:rPr lang="en-US" dirty="0"/>
              <a:t>Other MT have been </a:t>
            </a:r>
            <a:r>
              <a:rPr lang="en-US" dirty="0" err="1"/>
              <a:t>analysed</a:t>
            </a:r>
            <a:r>
              <a:rPr lang="en-US" dirty="0"/>
              <a:t> in laboratory but were not measured with the pin trees. </a:t>
            </a:r>
          </a:p>
          <a:p>
            <a:r>
              <a:rPr lang="en-US" dirty="0"/>
              <a:t>Chromatotec solutions are clearly designed to follow the concentration variations of each </a:t>
            </a:r>
            <a:r>
              <a:rPr lang="en-US" dirty="0" err="1"/>
              <a:t>Terpenes</a:t>
            </a:r>
            <a:r>
              <a:rPr lang="en-US" dirty="0"/>
              <a:t> with a cycle </a:t>
            </a:r>
            <a:r>
              <a:rPr lang="fr-FR" dirty="0"/>
              <a:t>time of 30 minutes.</a:t>
            </a:r>
            <a:endParaRPr lang="en-US" altLang="fr-FR" dirty="0"/>
          </a:p>
          <a:p>
            <a:pPr lvl="1"/>
            <a:endParaRPr lang="en-US" altLang="fr-FR" dirty="0"/>
          </a:p>
          <a:p>
            <a:pPr lvl="1"/>
            <a:endParaRPr lang="en-US" altLang="fr-FR" dirty="0"/>
          </a:p>
          <a:p>
            <a:pPr lvl="1"/>
            <a:endParaRPr lang="en-US" altLang="fr-FR" dirty="0"/>
          </a:p>
        </p:txBody>
      </p:sp>
      <p:sp>
        <p:nvSpPr>
          <p:cNvPr id="24581" name="Espace réservé de la date 3"/>
          <p:cNvSpPr>
            <a:spLocks noGrp="1"/>
          </p:cNvSpPr>
          <p:nvPr>
            <p:ph type="dt" sz="quarter" idx="10"/>
          </p:nvPr>
        </p:nvSpPr>
        <p:spPr bwMode="auto">
          <a:noFill/>
          <a:ln>
            <a:miter lim="800000"/>
            <a:headEnd/>
            <a:tailEnd/>
          </a:ln>
        </p:spPr>
        <p:txBody>
          <a:bodyPr/>
          <a:lstStyle/>
          <a:p>
            <a:fld id="{CA9D4AF5-FE41-49DD-870B-75B7F5E32CAD}" type="datetime1">
              <a:rPr lang="fr-FR" altLang="fr-FR" smtClean="0"/>
              <a:pPr/>
              <a:t>23/10/2017</a:t>
            </a:fld>
            <a:endParaRPr lang="fr-FR" altLang="fr-FR"/>
          </a:p>
        </p:txBody>
      </p:sp>
      <p:sp>
        <p:nvSpPr>
          <p:cNvPr id="24582" name="Espace réservé du numéro de diapositive 4"/>
          <p:cNvSpPr>
            <a:spLocks noGrp="1"/>
          </p:cNvSpPr>
          <p:nvPr>
            <p:ph type="sldNum" sz="quarter" idx="12"/>
          </p:nvPr>
        </p:nvSpPr>
        <p:spPr bwMode="auto">
          <a:noFill/>
          <a:ln>
            <a:miter lim="800000"/>
            <a:headEnd/>
            <a:tailEnd/>
          </a:ln>
        </p:spPr>
        <p:txBody>
          <a:bodyPr/>
          <a:lstStyle/>
          <a:p>
            <a:fld id="{57F22ECE-60F6-44FD-B74D-1491817D70C0}" type="slidenum">
              <a:rPr lang="fr-FR" altLang="fr-FR"/>
              <a:pPr/>
              <a:t>26</a:t>
            </a:fld>
            <a:endParaRPr lang="fr-FR" altLang="fr-FR" dirty="0"/>
          </a:p>
        </p:txBody>
      </p:sp>
    </p:spTree>
  </p:cSld>
  <p:clrMapOvr>
    <a:masterClrMapping/>
  </p:clrMapOvr>
</p:sld>
</file>

<file path=ppt/theme/theme1.xml><?xml version="1.0" encoding="utf-8"?>
<a:theme xmlns:a="http://schemas.openxmlformats.org/drawingml/2006/main" name="Thè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Thème1</Template>
  <TotalTime>0</TotalTime>
  <Words>792</Words>
  <Application>Microsoft Office PowerPoint</Application>
  <PresentationFormat>Affichage à l'écran (4:3)</PresentationFormat>
  <Paragraphs>220</Paragraphs>
  <Slides>26</Slides>
  <Notes>1</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26</vt:i4>
      </vt:variant>
    </vt:vector>
  </HeadingPairs>
  <TitlesOfParts>
    <vt:vector size="30" baseType="lpstr">
      <vt:lpstr>Arial</vt:lpstr>
      <vt:lpstr>Calibri</vt:lpstr>
      <vt:lpstr>Wingdings</vt:lpstr>
      <vt:lpstr>Thème1</vt:lpstr>
      <vt:lpstr>Monitoring Of Terpene Emissions From Pine Trees By Auto-TDGCs</vt:lpstr>
      <vt:lpstr>Présentation PowerPoint</vt:lpstr>
      <vt:lpstr>Outline</vt:lpstr>
      <vt:lpstr>Introduction</vt:lpstr>
      <vt:lpstr>Introduction</vt:lpstr>
      <vt:lpstr>Outline</vt:lpstr>
      <vt:lpstr>Instrument presentation</vt:lpstr>
      <vt:lpstr>Instrument presentation</vt:lpstr>
      <vt:lpstr>Outline</vt:lpstr>
      <vt:lpstr>Laboratory study</vt:lpstr>
      <vt:lpstr>Laboratory study</vt:lpstr>
      <vt:lpstr>Peak 1: α-pinene</vt:lpstr>
      <vt:lpstr>Peak 2 : Camphene</vt:lpstr>
      <vt:lpstr>Peak 3 : β-pinene</vt:lpstr>
      <vt:lpstr>Peak 4 : 3 carene</vt:lpstr>
      <vt:lpstr>Peak 5: limonene</vt:lpstr>
      <vt:lpstr>Laboratory study</vt:lpstr>
      <vt:lpstr>Laboratory study</vt:lpstr>
      <vt:lpstr>Laboratory study</vt:lpstr>
      <vt:lpstr>Laboratory study</vt:lpstr>
      <vt:lpstr>Outline</vt:lpstr>
      <vt:lpstr>Field study</vt:lpstr>
      <vt:lpstr>Field study</vt:lpstr>
      <vt:lpstr>Field study</vt:lpstr>
      <vt:lpstr>Conclusion </vt:lpstr>
      <vt:lpstr>Conclusion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d.bazin</dc:creator>
  <cp:lastModifiedBy>Mickael MG. GEZAT</cp:lastModifiedBy>
  <cp:revision>1499</cp:revision>
  <cp:lastPrinted>2013-07-02T07:05:07Z</cp:lastPrinted>
  <dcterms:created xsi:type="dcterms:W3CDTF">2013-02-15T09:00:23Z</dcterms:created>
  <dcterms:modified xsi:type="dcterms:W3CDTF">2017-10-23T09:48:02Z</dcterms:modified>
</cp:coreProperties>
</file>